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comments/modernComment_806_D7D46C4B.xml" ContentType="application/vnd.ms-powerpoint.comment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29" r:id="rId1"/>
    <p:sldMasterId id="2147483748" r:id="rId2"/>
  </p:sldMasterIdLst>
  <p:notesMasterIdLst>
    <p:notesMasterId r:id="rId25"/>
  </p:notesMasterIdLst>
  <p:sldIdLst>
    <p:sldId id="256" r:id="rId3"/>
    <p:sldId id="257" r:id="rId4"/>
    <p:sldId id="2093" r:id="rId5"/>
    <p:sldId id="2092" r:id="rId6"/>
    <p:sldId id="261" r:id="rId7"/>
    <p:sldId id="273" r:id="rId8"/>
    <p:sldId id="262" r:id="rId9"/>
    <p:sldId id="2082" r:id="rId10"/>
    <p:sldId id="297" r:id="rId11"/>
    <p:sldId id="1284" r:id="rId12"/>
    <p:sldId id="1285" r:id="rId13"/>
    <p:sldId id="2089" r:id="rId14"/>
    <p:sldId id="2083" r:id="rId15"/>
    <p:sldId id="2085" r:id="rId16"/>
    <p:sldId id="2086" r:id="rId17"/>
    <p:sldId id="2090" r:id="rId18"/>
    <p:sldId id="274" r:id="rId19"/>
    <p:sldId id="2088" r:id="rId20"/>
    <p:sldId id="284" r:id="rId21"/>
    <p:sldId id="2091" r:id="rId22"/>
    <p:sldId id="276" r:id="rId23"/>
    <p:sldId id="299"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84" autoAdjust="0"/>
    <p:restoredTop sz="94660"/>
  </p:normalViewPr>
  <p:slideViewPr>
    <p:cSldViewPr snapToGrid="0">
      <p:cViewPr varScale="1">
        <p:scale>
          <a:sx n="86" d="100"/>
          <a:sy n="86" d="100"/>
        </p:scale>
        <p:origin x="331"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viewProps" Target="viewProps.xml"/></Relationships>
</file>

<file path=ppt/comments/modernComment_806_D7D46C4B.xml><?xml version="1.0" encoding="utf-8"?>
<p188:cmLst xmlns:a="http://schemas.openxmlformats.org/drawingml/2006/main" xmlns:r="http://schemas.openxmlformats.org/officeDocument/2006/relationships" xmlns:p188="http://schemas.microsoft.com/office/powerpoint/2018/8/main">
  <p188:cm id="{D940F980-25E1-36A1-AAF6-8572CAE5C48C}" authorId="{93602C23-16FD-F968-F160-2285D3141555}" created="2018-09-20T18:35:12.060">
    <pc:sldMkLst xmlns:pc="http://schemas.microsoft.com/office/powerpoint/2013/main/command">
      <pc:docMk/>
      <pc:sldMk cId="3621022795" sldId="4282"/>
    </pc:sldMkLst>
    <p188:pos x="15875" y="15875"/>
    <p188:txBody>
      <a:bodyPr/>
      <a:lstStyle/>
      <a:p>
        <a:r>
          <a:rPr lang="en-US"/>
          <a:t>Highlight the items you want to talk about - highlight Javascript - think its' feature complee - highlight mobile - make point about embedded webview - SSO working across portfolio of apps - cache -</a:t>
        </a:r>
      </a:p>
    </p188:txBody>
  </p188:cm>
  <p188:cm id="{0D2BA528-848E-41EB-9095-950A23E7113E}" authorId="{3B1EFD68-C15B-AB7E-5770-823E76336C8E}" created="2019-04-29T03:25:23.974">
    <pc:sldMkLst xmlns:pc="http://schemas.microsoft.com/office/powerpoint/2013/main/command">
      <pc:docMk/>
      <pc:sldMk cId="3621022795" sldId="4282"/>
    </pc:sldMkLst>
    <p188:pos x="0" y="0"/>
    <p188:txBody>
      <a:bodyPr/>
      <a:lstStyle/>
      <a:p>
        <a:r>
          <a:rPr lang="en-US"/>
          <a:t>Add the point that the endpoint is OIDC certified</a:t>
        </a:r>
      </a:p>
    </p188:txBody>
  </p188:cm>
  <p188:cm id="{8FB11AF7-2D52-4F8D-9858-61A7D5EFAFF4}" authorId="{3B1EFD68-C15B-AB7E-5770-823E76336C8E}" created="2019-04-29T03:42:28.440">
    <pc:sldMkLst xmlns:pc="http://schemas.microsoft.com/office/powerpoint/2013/main/command">
      <pc:docMk/>
      <pc:sldMk cId="3621022795" sldId="4282"/>
    </pc:sldMkLst>
    <p188:pos x="0" y="0"/>
    <p188:txBody>
      <a:bodyPr/>
      <a:lstStyle/>
      <a:p>
        <a:r>
          <a:rPr lang="en-US"/>
          <a:t>Links to try where?</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NZ"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855AA28-34F0-4142-AF4C-D34AEF527DC9}" type="datetimeFigureOut">
              <a:rPr lang="en-NZ" smtClean="0"/>
              <a:t>2/12/2019</a:t>
            </a:fld>
            <a:endParaRPr lang="en-NZ"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NZ"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NZ"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CBE9D2F-DE67-475D-9A32-F646EDBADEA9}" type="slidenum">
              <a:rPr lang="en-NZ" smtClean="0"/>
              <a:t>‹#›</a:t>
            </a:fld>
            <a:endParaRPr lang="en-NZ" dirty="0"/>
          </a:p>
        </p:txBody>
      </p:sp>
    </p:spTree>
    <p:extLst>
      <p:ext uri="{BB962C8B-B14F-4D97-AF65-F5344CB8AC3E}">
        <p14:creationId xmlns:p14="http://schemas.microsoft.com/office/powerpoint/2010/main" val="37675728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Microsoft Tech Summit FY17</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12/2/2019 10:02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891294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en-US" dirty="0"/>
              <a:t>Click to edit Master title style</a:t>
            </a:r>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B61BEF0D-F0BB-DE4B-95CE-6DB70DBA9567}" type="datetimeFigureOut">
              <a:rPr lang="en-US" dirty="0"/>
              <a:pPr/>
              <a:t>12/2/2019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840015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dirty="0"/>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Click to edit Master text styles</a:t>
            </a:r>
          </a:p>
        </p:txBody>
      </p:sp>
      <p:sp>
        <p:nvSpPr>
          <p:cNvPr id="3" name="Date Placeholder 2"/>
          <p:cNvSpPr>
            <a:spLocks noGrp="1"/>
          </p:cNvSpPr>
          <p:nvPr>
            <p:ph type="dt" sz="half" idx="10"/>
          </p:nvPr>
        </p:nvSpPr>
        <p:spPr/>
        <p:txBody>
          <a:bodyPr/>
          <a:lstStyle/>
          <a:p>
            <a:fld id="{B61BEF0D-F0BB-DE4B-95CE-6DB70DBA9567}" type="datetimeFigureOut">
              <a:rPr lang="en-US" dirty="0"/>
              <a:pPr/>
              <a:t>12/2/2019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7228871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en-US" dirty="0"/>
              <a:t>Click to edit Master title style</a:t>
            </a:r>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42828373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en-US" dirty="0"/>
              <a:t>Click to edit Master title style</a:t>
            </a:r>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Click to edit Master text styles</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329539973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en-US" dirty="0"/>
              <a:t>Click to edit Master title style</a:t>
            </a:r>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93230190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en-US" dirty="0"/>
              <a:t>Click to edit Master title style</a:t>
            </a:r>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dirty="0"/>
              <a:t>Click to edit Master text styles</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370706791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en-US" dirty="0"/>
              <a:t>Click to edit Master title style</a:t>
            </a:r>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dirty="0"/>
              <a:t>Click to edit Master text styles</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20174866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dirty="0"/>
              <a:t>Click to edit Master title style</a:t>
            </a:r>
          </a:p>
        </p:txBody>
      </p:sp>
      <p:sp>
        <p:nvSpPr>
          <p:cNvPr id="3" name="Vertical Text Placeholder 2"/>
          <p:cNvSpPr>
            <a:spLocks noGrp="1"/>
          </p:cNvSpPr>
          <p:nvPr>
            <p:ph type="body" orient="vert" idx="1"/>
          </p:nvPr>
        </p:nvSpPr>
        <p:spPr/>
        <p:txBody>
          <a:bodyPr vert="eaVert" ancho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12/2/2019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401843024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en-US" dirty="0"/>
              <a:t>Click to edit Master title style</a:t>
            </a:r>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12/2/2019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29355818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2_Title and Content_alt">
    <p:spTree>
      <p:nvGrpSpPr>
        <p:cNvPr id="1" name=""/>
        <p:cNvGrpSpPr/>
        <p:nvPr/>
      </p:nvGrpSpPr>
      <p:grpSpPr>
        <a:xfrm>
          <a:off x="0" y="0"/>
          <a:ext cx="0" cy="0"/>
          <a:chOff x="0" y="0"/>
          <a:chExt cx="0" cy="0"/>
        </a:xfrm>
      </p:grpSpPr>
      <p:sp>
        <p:nvSpPr>
          <p:cNvPr id="2" name="Title 1"/>
          <p:cNvSpPr>
            <a:spLocks noGrp="1"/>
          </p:cNvSpPr>
          <p:nvPr>
            <p:ph type="title"/>
          </p:nvPr>
        </p:nvSpPr>
        <p:spPr>
          <a:xfrm>
            <a:off x="508000" y="228600"/>
            <a:ext cx="11176000" cy="553998"/>
          </a:xfrm>
        </p:spPr>
        <p:txBody>
          <a:bodyPr/>
          <a:lstStyle/>
          <a:p>
            <a:r>
              <a:rPr lang="en-US" dirty="0"/>
              <a:t>Click to edit Master title style</a:t>
            </a:r>
          </a:p>
        </p:txBody>
      </p:sp>
      <p:sp>
        <p:nvSpPr>
          <p:cNvPr id="5" name="Text Placeholder 4"/>
          <p:cNvSpPr>
            <a:spLocks noGrp="1"/>
          </p:cNvSpPr>
          <p:nvPr>
            <p:ph type="body" sz="quarter" idx="10"/>
          </p:nvPr>
        </p:nvSpPr>
        <p:spPr>
          <a:xfrm>
            <a:off x="467047" y="1480332"/>
            <a:ext cx="11176000" cy="1945148"/>
          </a:xfrm>
        </p:spPr>
        <p:txBody>
          <a:bodyPr/>
          <a:lstStyle>
            <a:lvl1pPr>
              <a:defRPr sz="2800"/>
            </a:lvl1pPr>
            <a:lvl2pPr>
              <a:defRPr sz="2600"/>
            </a:lvl2pPr>
            <a:lvl4pPr>
              <a:defRPr sz="2200"/>
            </a:lvl4pPr>
            <a:lvl5pPr>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55589"/>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7" name="Picture 6" descr="Microsoft Ignite cube graphic">
            <a:extLst>
              <a:ext uri="{FF2B5EF4-FFF2-40B4-BE49-F238E27FC236}">
                <a16:creationId xmlns:a16="http://schemas.microsoft.com/office/drawing/2014/main" id="{AEB1E43F-243E-134D-9418-B32A73E0E48E}"/>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138046" y="0"/>
            <a:ext cx="8053953"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5" name="Freeform 5" descr="Microsoft Ignite logo">
            <a:extLst>
              <a:ext uri="{FF2B5EF4-FFF2-40B4-BE49-F238E27FC236}">
                <a16:creationId xmlns:a16="http://schemas.microsoft.com/office/drawing/2014/main" id="{6DBD6B5B-68FC-44F2-A470-9C584137632D}"/>
              </a:ext>
            </a:extLst>
          </p:cNvPr>
          <p:cNvSpPr>
            <a:spLocks noEditPoints="1"/>
          </p:cNvSpPr>
          <p:nvPr userDrawn="1"/>
        </p:nvSpPr>
        <p:spPr bwMode="black">
          <a:xfrm>
            <a:off x="593725" y="2865438"/>
            <a:ext cx="3040063" cy="1547813"/>
          </a:xfrm>
          <a:custGeom>
            <a:avLst/>
            <a:gdLst>
              <a:gd name="T0" fmla="*/ 882 w 1710"/>
              <a:gd name="T1" fmla="*/ 598 h 862"/>
              <a:gd name="T2" fmla="*/ 1008 w 1710"/>
              <a:gd name="T3" fmla="*/ 652 h 862"/>
              <a:gd name="T4" fmla="*/ 991 w 1710"/>
              <a:gd name="T5" fmla="*/ 711 h 862"/>
              <a:gd name="T6" fmla="*/ 845 w 1710"/>
              <a:gd name="T7" fmla="*/ 579 h 862"/>
              <a:gd name="T8" fmla="*/ 697 w 1710"/>
              <a:gd name="T9" fmla="*/ 504 h 862"/>
              <a:gd name="T10" fmla="*/ 697 w 1710"/>
              <a:gd name="T11" fmla="*/ 709 h 862"/>
              <a:gd name="T12" fmla="*/ 752 w 1710"/>
              <a:gd name="T13" fmla="*/ 722 h 862"/>
              <a:gd name="T14" fmla="*/ 745 w 1710"/>
              <a:gd name="T15" fmla="*/ 553 h 862"/>
              <a:gd name="T16" fmla="*/ 574 w 1710"/>
              <a:gd name="T17" fmla="*/ 482 h 862"/>
              <a:gd name="T18" fmla="*/ 623 w 1710"/>
              <a:gd name="T19" fmla="*/ 462 h 862"/>
              <a:gd name="T20" fmla="*/ 626 w 1710"/>
              <a:gd name="T21" fmla="*/ 553 h 862"/>
              <a:gd name="T22" fmla="*/ 394 w 1710"/>
              <a:gd name="T23" fmla="*/ 588 h 862"/>
              <a:gd name="T24" fmla="*/ 393 w 1710"/>
              <a:gd name="T25" fmla="*/ 763 h 862"/>
              <a:gd name="T26" fmla="*/ 485 w 1710"/>
              <a:gd name="T27" fmla="*/ 763 h 862"/>
              <a:gd name="T28" fmla="*/ 249 w 1710"/>
              <a:gd name="T29" fmla="*/ 639 h 862"/>
              <a:gd name="T30" fmla="*/ 140 w 1710"/>
              <a:gd name="T31" fmla="*/ 662 h 862"/>
              <a:gd name="T32" fmla="*/ 249 w 1710"/>
              <a:gd name="T33" fmla="*/ 639 h 862"/>
              <a:gd name="T34" fmla="*/ 179 w 1710"/>
              <a:gd name="T35" fmla="*/ 862 h 862"/>
              <a:gd name="T36" fmla="*/ 248 w 1710"/>
              <a:gd name="T37" fmla="*/ 727 h 862"/>
              <a:gd name="T38" fmla="*/ 116 w 1710"/>
              <a:gd name="T39" fmla="*/ 579 h 862"/>
              <a:gd name="T40" fmla="*/ 0 w 1710"/>
              <a:gd name="T41" fmla="*/ 763 h 862"/>
              <a:gd name="T42" fmla="*/ 0 w 1710"/>
              <a:gd name="T43" fmla="*/ 763 h 862"/>
              <a:gd name="T44" fmla="*/ 1660 w 1710"/>
              <a:gd name="T45" fmla="*/ 43 h 862"/>
              <a:gd name="T46" fmla="*/ 1530 w 1710"/>
              <a:gd name="T47" fmla="*/ 105 h 862"/>
              <a:gd name="T48" fmla="*/ 1559 w 1710"/>
              <a:gd name="T49" fmla="*/ 0 h 862"/>
              <a:gd name="T50" fmla="*/ 1447 w 1710"/>
              <a:gd name="T51" fmla="*/ 142 h 862"/>
              <a:gd name="T52" fmla="*/ 1577 w 1710"/>
              <a:gd name="T53" fmla="*/ 142 h 862"/>
              <a:gd name="T54" fmla="*/ 1710 w 1710"/>
              <a:gd name="T55" fmla="*/ 312 h 862"/>
              <a:gd name="T56" fmla="*/ 1660 w 1710"/>
              <a:gd name="T57" fmla="*/ 142 h 862"/>
              <a:gd name="T58" fmla="*/ 1325 w 1710"/>
              <a:gd name="T59" fmla="*/ 138 h 862"/>
              <a:gd name="T60" fmla="*/ 1368 w 1710"/>
              <a:gd name="T61" fmla="*/ 263 h 862"/>
              <a:gd name="T62" fmla="*/ 1402 w 1710"/>
              <a:gd name="T63" fmla="*/ 289 h 862"/>
              <a:gd name="T64" fmla="*/ 1327 w 1710"/>
              <a:gd name="T65" fmla="*/ 100 h 862"/>
              <a:gd name="T66" fmla="*/ 1129 w 1710"/>
              <a:gd name="T67" fmla="*/ 193 h 862"/>
              <a:gd name="T68" fmla="*/ 1089 w 1710"/>
              <a:gd name="T69" fmla="*/ 150 h 862"/>
              <a:gd name="T70" fmla="*/ 1177 w 1710"/>
              <a:gd name="T71" fmla="*/ 109 h 862"/>
              <a:gd name="T72" fmla="*/ 1039 w 1710"/>
              <a:gd name="T73" fmla="*/ 162 h 862"/>
              <a:gd name="T74" fmla="*/ 1112 w 1710"/>
              <a:gd name="T75" fmla="*/ 231 h 862"/>
              <a:gd name="T76" fmla="*/ 1039 w 1710"/>
              <a:gd name="T77" fmla="*/ 264 h 862"/>
              <a:gd name="T78" fmla="*/ 1181 w 1710"/>
              <a:gd name="T79" fmla="*/ 285 h 862"/>
              <a:gd name="T80" fmla="*/ 840 w 1710"/>
              <a:gd name="T81" fmla="*/ 211 h 862"/>
              <a:gd name="T82" fmla="*/ 943 w 1710"/>
              <a:gd name="T83" fmla="*/ 157 h 862"/>
              <a:gd name="T84" fmla="*/ 820 w 1710"/>
              <a:gd name="T85" fmla="*/ 290 h 862"/>
              <a:gd name="T86" fmla="*/ 1007 w 1710"/>
              <a:gd name="T87" fmla="*/ 209 h 862"/>
              <a:gd name="T88" fmla="*/ 701 w 1710"/>
              <a:gd name="T89" fmla="*/ 214 h 862"/>
              <a:gd name="T90" fmla="*/ 755 w 1710"/>
              <a:gd name="T91" fmla="*/ 101 h 862"/>
              <a:gd name="T92" fmla="*/ 653 w 1710"/>
              <a:gd name="T93" fmla="*/ 105 h 862"/>
              <a:gd name="T94" fmla="*/ 610 w 1710"/>
              <a:gd name="T95" fmla="*/ 264 h 862"/>
              <a:gd name="T96" fmla="*/ 563 w 1710"/>
              <a:gd name="T97" fmla="*/ 138 h 862"/>
              <a:gd name="T98" fmla="*/ 446 w 1710"/>
              <a:gd name="T99" fmla="*/ 215 h 862"/>
              <a:gd name="T100" fmla="*/ 386 w 1710"/>
              <a:gd name="T101" fmla="*/ 61 h 862"/>
              <a:gd name="T102" fmla="*/ 386 w 1710"/>
              <a:gd name="T103" fmla="*/ 7 h 862"/>
              <a:gd name="T104" fmla="*/ 362 w 1710"/>
              <a:gd name="T105" fmla="*/ 315 h 862"/>
              <a:gd name="T106" fmla="*/ 362 w 1710"/>
              <a:gd name="T107" fmla="*/ 315 h 862"/>
              <a:gd name="T108" fmla="*/ 267 w 1710"/>
              <a:gd name="T109" fmla="*/ 315 h 862"/>
              <a:gd name="T110" fmla="*/ 173 w 1710"/>
              <a:gd name="T111" fmla="*/ 315 h 862"/>
              <a:gd name="T112" fmla="*/ 45 w 1710"/>
              <a:gd name="T113" fmla="*/ 125 h 862"/>
              <a:gd name="T114" fmla="*/ 146 w 1710"/>
              <a:gd name="T115" fmla="*/ 216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10" h="862">
                <a:moveTo>
                  <a:pt x="962" y="637"/>
                </a:moveTo>
                <a:lnTo>
                  <a:pt x="962" y="637"/>
                </a:lnTo>
                <a:cubicBezTo>
                  <a:pt x="962" y="620"/>
                  <a:pt x="957" y="607"/>
                  <a:pt x="950" y="597"/>
                </a:cubicBezTo>
                <a:cubicBezTo>
                  <a:pt x="942" y="588"/>
                  <a:pt x="931" y="583"/>
                  <a:pt x="917" y="583"/>
                </a:cubicBezTo>
                <a:cubicBezTo>
                  <a:pt x="903" y="583"/>
                  <a:pt x="891" y="588"/>
                  <a:pt x="882" y="598"/>
                </a:cubicBezTo>
                <a:cubicBezTo>
                  <a:pt x="872" y="608"/>
                  <a:pt x="867" y="621"/>
                  <a:pt x="864" y="637"/>
                </a:cubicBezTo>
                <a:lnTo>
                  <a:pt x="962" y="637"/>
                </a:lnTo>
                <a:close/>
                <a:moveTo>
                  <a:pt x="984" y="575"/>
                </a:moveTo>
                <a:lnTo>
                  <a:pt x="984" y="575"/>
                </a:lnTo>
                <a:cubicBezTo>
                  <a:pt x="1000" y="594"/>
                  <a:pt x="1008" y="620"/>
                  <a:pt x="1008" y="652"/>
                </a:cubicBezTo>
                <a:lnTo>
                  <a:pt x="1008" y="671"/>
                </a:lnTo>
                <a:lnTo>
                  <a:pt x="864" y="671"/>
                </a:lnTo>
                <a:cubicBezTo>
                  <a:pt x="865" y="690"/>
                  <a:pt x="871" y="705"/>
                  <a:pt x="882" y="715"/>
                </a:cubicBezTo>
                <a:cubicBezTo>
                  <a:pt x="894" y="726"/>
                  <a:pt x="909" y="731"/>
                  <a:pt x="929" y="731"/>
                </a:cubicBezTo>
                <a:cubicBezTo>
                  <a:pt x="952" y="731"/>
                  <a:pt x="972" y="725"/>
                  <a:pt x="991" y="711"/>
                </a:cubicBezTo>
                <a:lnTo>
                  <a:pt x="991" y="750"/>
                </a:lnTo>
                <a:cubicBezTo>
                  <a:pt x="972" y="762"/>
                  <a:pt x="947" y="768"/>
                  <a:pt x="915" y="768"/>
                </a:cubicBezTo>
                <a:cubicBezTo>
                  <a:pt x="884" y="768"/>
                  <a:pt x="860" y="758"/>
                  <a:pt x="843" y="739"/>
                </a:cubicBezTo>
                <a:cubicBezTo>
                  <a:pt x="825" y="720"/>
                  <a:pt x="816" y="693"/>
                  <a:pt x="816" y="658"/>
                </a:cubicBezTo>
                <a:cubicBezTo>
                  <a:pt x="816" y="626"/>
                  <a:pt x="826" y="599"/>
                  <a:pt x="845" y="579"/>
                </a:cubicBezTo>
                <a:cubicBezTo>
                  <a:pt x="865" y="558"/>
                  <a:pt x="889" y="548"/>
                  <a:pt x="917" y="548"/>
                </a:cubicBezTo>
                <a:cubicBezTo>
                  <a:pt x="946" y="548"/>
                  <a:pt x="968" y="557"/>
                  <a:pt x="984" y="575"/>
                </a:cubicBezTo>
                <a:close/>
                <a:moveTo>
                  <a:pt x="745" y="491"/>
                </a:moveTo>
                <a:lnTo>
                  <a:pt x="745" y="491"/>
                </a:lnTo>
                <a:lnTo>
                  <a:pt x="697" y="504"/>
                </a:lnTo>
                <a:lnTo>
                  <a:pt x="697" y="553"/>
                </a:lnTo>
                <a:lnTo>
                  <a:pt x="662" y="553"/>
                </a:lnTo>
                <a:lnTo>
                  <a:pt x="662" y="590"/>
                </a:lnTo>
                <a:lnTo>
                  <a:pt x="697" y="590"/>
                </a:lnTo>
                <a:lnTo>
                  <a:pt x="697" y="709"/>
                </a:lnTo>
                <a:cubicBezTo>
                  <a:pt x="697" y="748"/>
                  <a:pt x="718" y="767"/>
                  <a:pt x="758" y="767"/>
                </a:cubicBezTo>
                <a:cubicBezTo>
                  <a:pt x="774" y="767"/>
                  <a:pt x="786" y="765"/>
                  <a:pt x="795" y="760"/>
                </a:cubicBezTo>
                <a:lnTo>
                  <a:pt x="795" y="723"/>
                </a:lnTo>
                <a:cubicBezTo>
                  <a:pt x="789" y="727"/>
                  <a:pt x="782" y="730"/>
                  <a:pt x="774" y="730"/>
                </a:cubicBezTo>
                <a:cubicBezTo>
                  <a:pt x="764" y="730"/>
                  <a:pt x="756" y="727"/>
                  <a:pt x="752" y="722"/>
                </a:cubicBezTo>
                <a:cubicBezTo>
                  <a:pt x="747" y="716"/>
                  <a:pt x="745" y="707"/>
                  <a:pt x="745" y="695"/>
                </a:cubicBezTo>
                <a:lnTo>
                  <a:pt x="745" y="590"/>
                </a:lnTo>
                <a:lnTo>
                  <a:pt x="795" y="590"/>
                </a:lnTo>
                <a:lnTo>
                  <a:pt x="795" y="553"/>
                </a:lnTo>
                <a:lnTo>
                  <a:pt x="745" y="553"/>
                </a:lnTo>
                <a:lnTo>
                  <a:pt x="745" y="491"/>
                </a:lnTo>
                <a:close/>
                <a:moveTo>
                  <a:pt x="602" y="454"/>
                </a:moveTo>
                <a:lnTo>
                  <a:pt x="602" y="454"/>
                </a:lnTo>
                <a:cubicBezTo>
                  <a:pt x="595" y="454"/>
                  <a:pt x="588" y="457"/>
                  <a:pt x="582" y="462"/>
                </a:cubicBezTo>
                <a:cubicBezTo>
                  <a:pt x="577" y="467"/>
                  <a:pt x="574" y="474"/>
                  <a:pt x="574" y="482"/>
                </a:cubicBezTo>
                <a:cubicBezTo>
                  <a:pt x="574" y="489"/>
                  <a:pt x="577" y="496"/>
                  <a:pt x="582" y="501"/>
                </a:cubicBezTo>
                <a:cubicBezTo>
                  <a:pt x="588" y="506"/>
                  <a:pt x="595" y="509"/>
                  <a:pt x="602" y="509"/>
                </a:cubicBezTo>
                <a:cubicBezTo>
                  <a:pt x="610" y="509"/>
                  <a:pt x="617" y="506"/>
                  <a:pt x="623" y="501"/>
                </a:cubicBezTo>
                <a:cubicBezTo>
                  <a:pt x="629" y="495"/>
                  <a:pt x="631" y="489"/>
                  <a:pt x="631" y="482"/>
                </a:cubicBezTo>
                <a:cubicBezTo>
                  <a:pt x="631" y="474"/>
                  <a:pt x="629" y="467"/>
                  <a:pt x="623" y="462"/>
                </a:cubicBezTo>
                <a:cubicBezTo>
                  <a:pt x="617" y="457"/>
                  <a:pt x="610" y="454"/>
                  <a:pt x="602" y="454"/>
                </a:cubicBezTo>
                <a:close/>
                <a:moveTo>
                  <a:pt x="578" y="763"/>
                </a:moveTo>
                <a:lnTo>
                  <a:pt x="578" y="763"/>
                </a:lnTo>
                <a:lnTo>
                  <a:pt x="626" y="763"/>
                </a:lnTo>
                <a:lnTo>
                  <a:pt x="626" y="553"/>
                </a:lnTo>
                <a:lnTo>
                  <a:pt x="578" y="553"/>
                </a:lnTo>
                <a:lnTo>
                  <a:pt x="578" y="763"/>
                </a:lnTo>
                <a:close/>
                <a:moveTo>
                  <a:pt x="462" y="548"/>
                </a:moveTo>
                <a:lnTo>
                  <a:pt x="462" y="548"/>
                </a:lnTo>
                <a:cubicBezTo>
                  <a:pt x="433" y="548"/>
                  <a:pt x="410" y="561"/>
                  <a:pt x="394" y="588"/>
                </a:cubicBezTo>
                <a:lnTo>
                  <a:pt x="393" y="588"/>
                </a:lnTo>
                <a:lnTo>
                  <a:pt x="393" y="553"/>
                </a:lnTo>
                <a:lnTo>
                  <a:pt x="346" y="553"/>
                </a:lnTo>
                <a:lnTo>
                  <a:pt x="346" y="763"/>
                </a:lnTo>
                <a:lnTo>
                  <a:pt x="393" y="763"/>
                </a:lnTo>
                <a:lnTo>
                  <a:pt x="393" y="643"/>
                </a:lnTo>
                <a:cubicBezTo>
                  <a:pt x="393" y="626"/>
                  <a:pt x="398" y="613"/>
                  <a:pt x="407" y="602"/>
                </a:cubicBezTo>
                <a:cubicBezTo>
                  <a:pt x="417" y="591"/>
                  <a:pt x="429" y="585"/>
                  <a:pt x="443" y="585"/>
                </a:cubicBezTo>
                <a:cubicBezTo>
                  <a:pt x="471" y="585"/>
                  <a:pt x="485" y="605"/>
                  <a:pt x="485" y="644"/>
                </a:cubicBezTo>
                <a:lnTo>
                  <a:pt x="485" y="763"/>
                </a:lnTo>
                <a:lnTo>
                  <a:pt x="533" y="763"/>
                </a:lnTo>
                <a:lnTo>
                  <a:pt x="533" y="634"/>
                </a:lnTo>
                <a:cubicBezTo>
                  <a:pt x="533" y="606"/>
                  <a:pt x="527" y="585"/>
                  <a:pt x="514" y="570"/>
                </a:cubicBezTo>
                <a:cubicBezTo>
                  <a:pt x="502" y="555"/>
                  <a:pt x="485" y="548"/>
                  <a:pt x="462" y="548"/>
                </a:cubicBezTo>
                <a:close/>
                <a:moveTo>
                  <a:pt x="249" y="639"/>
                </a:moveTo>
                <a:lnTo>
                  <a:pt x="249" y="639"/>
                </a:lnTo>
                <a:cubicBezTo>
                  <a:pt x="249" y="624"/>
                  <a:pt x="244" y="612"/>
                  <a:pt x="234" y="601"/>
                </a:cubicBezTo>
                <a:cubicBezTo>
                  <a:pt x="224" y="591"/>
                  <a:pt x="212" y="586"/>
                  <a:pt x="197" y="586"/>
                </a:cubicBezTo>
                <a:cubicBezTo>
                  <a:pt x="179" y="586"/>
                  <a:pt x="165" y="592"/>
                  <a:pt x="155" y="606"/>
                </a:cubicBezTo>
                <a:cubicBezTo>
                  <a:pt x="145" y="619"/>
                  <a:pt x="140" y="638"/>
                  <a:pt x="140" y="662"/>
                </a:cubicBezTo>
                <a:cubicBezTo>
                  <a:pt x="140" y="682"/>
                  <a:pt x="145" y="699"/>
                  <a:pt x="154" y="711"/>
                </a:cubicBezTo>
                <a:cubicBezTo>
                  <a:pt x="164" y="723"/>
                  <a:pt x="177" y="730"/>
                  <a:pt x="193" y="730"/>
                </a:cubicBezTo>
                <a:cubicBezTo>
                  <a:pt x="210" y="730"/>
                  <a:pt x="223" y="724"/>
                  <a:pt x="233" y="712"/>
                </a:cubicBezTo>
                <a:cubicBezTo>
                  <a:pt x="243" y="700"/>
                  <a:pt x="249" y="685"/>
                  <a:pt x="249" y="666"/>
                </a:cubicBezTo>
                <a:lnTo>
                  <a:pt x="249" y="639"/>
                </a:lnTo>
                <a:close/>
                <a:moveTo>
                  <a:pt x="248" y="553"/>
                </a:moveTo>
                <a:lnTo>
                  <a:pt x="248" y="553"/>
                </a:lnTo>
                <a:lnTo>
                  <a:pt x="296" y="553"/>
                </a:lnTo>
                <a:lnTo>
                  <a:pt x="296" y="746"/>
                </a:lnTo>
                <a:cubicBezTo>
                  <a:pt x="296" y="823"/>
                  <a:pt x="257" y="862"/>
                  <a:pt x="179" y="862"/>
                </a:cubicBezTo>
                <a:cubicBezTo>
                  <a:pt x="152" y="862"/>
                  <a:pt x="128" y="857"/>
                  <a:pt x="108" y="848"/>
                </a:cubicBezTo>
                <a:lnTo>
                  <a:pt x="108" y="804"/>
                </a:lnTo>
                <a:cubicBezTo>
                  <a:pt x="131" y="817"/>
                  <a:pt x="153" y="824"/>
                  <a:pt x="173" y="824"/>
                </a:cubicBezTo>
                <a:cubicBezTo>
                  <a:pt x="223" y="824"/>
                  <a:pt x="248" y="799"/>
                  <a:pt x="248" y="750"/>
                </a:cubicBezTo>
                <a:lnTo>
                  <a:pt x="248" y="727"/>
                </a:lnTo>
                <a:lnTo>
                  <a:pt x="247" y="727"/>
                </a:lnTo>
                <a:cubicBezTo>
                  <a:pt x="232" y="754"/>
                  <a:pt x="208" y="768"/>
                  <a:pt x="176" y="768"/>
                </a:cubicBezTo>
                <a:cubicBezTo>
                  <a:pt x="151" y="768"/>
                  <a:pt x="130" y="758"/>
                  <a:pt x="115" y="740"/>
                </a:cubicBezTo>
                <a:cubicBezTo>
                  <a:pt x="99" y="721"/>
                  <a:pt x="91" y="696"/>
                  <a:pt x="91" y="664"/>
                </a:cubicBezTo>
                <a:cubicBezTo>
                  <a:pt x="91" y="629"/>
                  <a:pt x="99" y="600"/>
                  <a:pt x="116" y="579"/>
                </a:cubicBezTo>
                <a:cubicBezTo>
                  <a:pt x="133" y="558"/>
                  <a:pt x="156" y="548"/>
                  <a:pt x="186" y="548"/>
                </a:cubicBezTo>
                <a:cubicBezTo>
                  <a:pt x="213" y="548"/>
                  <a:pt x="234" y="559"/>
                  <a:pt x="247" y="582"/>
                </a:cubicBezTo>
                <a:lnTo>
                  <a:pt x="248" y="582"/>
                </a:lnTo>
                <a:lnTo>
                  <a:pt x="248" y="553"/>
                </a:lnTo>
                <a:close/>
                <a:moveTo>
                  <a:pt x="0" y="763"/>
                </a:moveTo>
                <a:lnTo>
                  <a:pt x="0" y="763"/>
                </a:lnTo>
                <a:lnTo>
                  <a:pt x="50" y="763"/>
                </a:lnTo>
                <a:lnTo>
                  <a:pt x="50" y="469"/>
                </a:lnTo>
                <a:lnTo>
                  <a:pt x="0" y="469"/>
                </a:lnTo>
                <a:lnTo>
                  <a:pt x="0" y="763"/>
                </a:lnTo>
                <a:close/>
                <a:moveTo>
                  <a:pt x="1710" y="142"/>
                </a:moveTo>
                <a:lnTo>
                  <a:pt x="1710" y="142"/>
                </a:lnTo>
                <a:lnTo>
                  <a:pt x="1710" y="105"/>
                </a:lnTo>
                <a:lnTo>
                  <a:pt x="1660" y="105"/>
                </a:lnTo>
                <a:lnTo>
                  <a:pt x="1660" y="43"/>
                </a:lnTo>
                <a:lnTo>
                  <a:pt x="1613" y="56"/>
                </a:lnTo>
                <a:lnTo>
                  <a:pt x="1613" y="105"/>
                </a:lnTo>
                <a:lnTo>
                  <a:pt x="1579" y="105"/>
                </a:lnTo>
                <a:lnTo>
                  <a:pt x="1577" y="105"/>
                </a:lnTo>
                <a:lnTo>
                  <a:pt x="1530" y="105"/>
                </a:lnTo>
                <a:lnTo>
                  <a:pt x="1530" y="76"/>
                </a:lnTo>
                <a:cubicBezTo>
                  <a:pt x="1530" y="50"/>
                  <a:pt x="1542" y="37"/>
                  <a:pt x="1565" y="37"/>
                </a:cubicBezTo>
                <a:cubicBezTo>
                  <a:pt x="1573" y="37"/>
                  <a:pt x="1580" y="39"/>
                  <a:pt x="1587" y="43"/>
                </a:cubicBezTo>
                <a:lnTo>
                  <a:pt x="1587" y="4"/>
                </a:lnTo>
                <a:cubicBezTo>
                  <a:pt x="1580" y="1"/>
                  <a:pt x="1570" y="0"/>
                  <a:pt x="1559" y="0"/>
                </a:cubicBezTo>
                <a:cubicBezTo>
                  <a:pt x="1537" y="0"/>
                  <a:pt x="1519" y="6"/>
                  <a:pt x="1504" y="18"/>
                </a:cubicBezTo>
                <a:cubicBezTo>
                  <a:pt x="1490" y="31"/>
                  <a:pt x="1483" y="48"/>
                  <a:pt x="1483" y="71"/>
                </a:cubicBezTo>
                <a:lnTo>
                  <a:pt x="1483" y="105"/>
                </a:lnTo>
                <a:lnTo>
                  <a:pt x="1447" y="105"/>
                </a:lnTo>
                <a:lnTo>
                  <a:pt x="1447" y="142"/>
                </a:lnTo>
                <a:lnTo>
                  <a:pt x="1483" y="142"/>
                </a:lnTo>
                <a:lnTo>
                  <a:pt x="1483" y="315"/>
                </a:lnTo>
                <a:lnTo>
                  <a:pt x="1530" y="315"/>
                </a:lnTo>
                <a:lnTo>
                  <a:pt x="1530" y="142"/>
                </a:lnTo>
                <a:lnTo>
                  <a:pt x="1577" y="142"/>
                </a:lnTo>
                <a:lnTo>
                  <a:pt x="1579" y="142"/>
                </a:lnTo>
                <a:lnTo>
                  <a:pt x="1613" y="142"/>
                </a:lnTo>
                <a:lnTo>
                  <a:pt x="1613" y="261"/>
                </a:lnTo>
                <a:cubicBezTo>
                  <a:pt x="1613" y="300"/>
                  <a:pt x="1633" y="319"/>
                  <a:pt x="1674" y="319"/>
                </a:cubicBezTo>
                <a:cubicBezTo>
                  <a:pt x="1689" y="319"/>
                  <a:pt x="1701" y="317"/>
                  <a:pt x="1710" y="312"/>
                </a:cubicBezTo>
                <a:lnTo>
                  <a:pt x="1710" y="275"/>
                </a:lnTo>
                <a:cubicBezTo>
                  <a:pt x="1705" y="279"/>
                  <a:pt x="1698" y="282"/>
                  <a:pt x="1689" y="282"/>
                </a:cubicBezTo>
                <a:cubicBezTo>
                  <a:pt x="1679" y="282"/>
                  <a:pt x="1671" y="279"/>
                  <a:pt x="1667" y="274"/>
                </a:cubicBezTo>
                <a:cubicBezTo>
                  <a:pt x="1662" y="268"/>
                  <a:pt x="1660" y="259"/>
                  <a:pt x="1660" y="247"/>
                </a:cubicBezTo>
                <a:lnTo>
                  <a:pt x="1660" y="142"/>
                </a:lnTo>
                <a:lnTo>
                  <a:pt x="1710" y="142"/>
                </a:lnTo>
                <a:close/>
                <a:moveTo>
                  <a:pt x="1383" y="210"/>
                </a:moveTo>
                <a:lnTo>
                  <a:pt x="1383" y="210"/>
                </a:lnTo>
                <a:cubicBezTo>
                  <a:pt x="1383" y="187"/>
                  <a:pt x="1378" y="169"/>
                  <a:pt x="1368" y="157"/>
                </a:cubicBezTo>
                <a:cubicBezTo>
                  <a:pt x="1358" y="144"/>
                  <a:pt x="1343" y="138"/>
                  <a:pt x="1325" y="138"/>
                </a:cubicBezTo>
                <a:cubicBezTo>
                  <a:pt x="1306" y="138"/>
                  <a:pt x="1291" y="144"/>
                  <a:pt x="1281" y="157"/>
                </a:cubicBezTo>
                <a:cubicBezTo>
                  <a:pt x="1270" y="170"/>
                  <a:pt x="1264" y="188"/>
                  <a:pt x="1264" y="211"/>
                </a:cubicBezTo>
                <a:cubicBezTo>
                  <a:pt x="1264" y="233"/>
                  <a:pt x="1270" y="250"/>
                  <a:pt x="1281" y="263"/>
                </a:cubicBezTo>
                <a:cubicBezTo>
                  <a:pt x="1292" y="276"/>
                  <a:pt x="1306" y="282"/>
                  <a:pt x="1325" y="282"/>
                </a:cubicBezTo>
                <a:cubicBezTo>
                  <a:pt x="1343" y="282"/>
                  <a:pt x="1358" y="276"/>
                  <a:pt x="1368" y="263"/>
                </a:cubicBezTo>
                <a:cubicBezTo>
                  <a:pt x="1378" y="251"/>
                  <a:pt x="1383" y="233"/>
                  <a:pt x="1383" y="210"/>
                </a:cubicBezTo>
                <a:close/>
                <a:moveTo>
                  <a:pt x="1404" y="129"/>
                </a:moveTo>
                <a:lnTo>
                  <a:pt x="1404" y="129"/>
                </a:lnTo>
                <a:cubicBezTo>
                  <a:pt x="1423" y="148"/>
                  <a:pt x="1432" y="175"/>
                  <a:pt x="1432" y="209"/>
                </a:cubicBezTo>
                <a:cubicBezTo>
                  <a:pt x="1432" y="242"/>
                  <a:pt x="1422" y="269"/>
                  <a:pt x="1402" y="289"/>
                </a:cubicBezTo>
                <a:cubicBezTo>
                  <a:pt x="1382" y="310"/>
                  <a:pt x="1356" y="320"/>
                  <a:pt x="1322" y="320"/>
                </a:cubicBezTo>
                <a:cubicBezTo>
                  <a:pt x="1290" y="320"/>
                  <a:pt x="1264" y="310"/>
                  <a:pt x="1245" y="290"/>
                </a:cubicBezTo>
                <a:cubicBezTo>
                  <a:pt x="1225" y="271"/>
                  <a:pt x="1216" y="245"/>
                  <a:pt x="1216" y="212"/>
                </a:cubicBezTo>
                <a:cubicBezTo>
                  <a:pt x="1216" y="177"/>
                  <a:pt x="1226" y="149"/>
                  <a:pt x="1246" y="129"/>
                </a:cubicBezTo>
                <a:cubicBezTo>
                  <a:pt x="1266" y="110"/>
                  <a:pt x="1293" y="100"/>
                  <a:pt x="1327" y="100"/>
                </a:cubicBezTo>
                <a:cubicBezTo>
                  <a:pt x="1360" y="100"/>
                  <a:pt x="1386" y="109"/>
                  <a:pt x="1404" y="129"/>
                </a:cubicBezTo>
                <a:close/>
                <a:moveTo>
                  <a:pt x="1172" y="217"/>
                </a:moveTo>
                <a:lnTo>
                  <a:pt x="1172" y="217"/>
                </a:lnTo>
                <a:cubicBezTo>
                  <a:pt x="1167" y="212"/>
                  <a:pt x="1161" y="208"/>
                  <a:pt x="1154" y="204"/>
                </a:cubicBezTo>
                <a:cubicBezTo>
                  <a:pt x="1147" y="200"/>
                  <a:pt x="1139" y="197"/>
                  <a:pt x="1129" y="193"/>
                </a:cubicBezTo>
                <a:cubicBezTo>
                  <a:pt x="1123" y="191"/>
                  <a:pt x="1117" y="188"/>
                  <a:pt x="1111" y="186"/>
                </a:cubicBezTo>
                <a:cubicBezTo>
                  <a:pt x="1106" y="184"/>
                  <a:pt x="1102" y="182"/>
                  <a:pt x="1098" y="180"/>
                </a:cubicBezTo>
                <a:cubicBezTo>
                  <a:pt x="1094" y="177"/>
                  <a:pt x="1091" y="175"/>
                  <a:pt x="1089" y="172"/>
                </a:cubicBezTo>
                <a:cubicBezTo>
                  <a:pt x="1087" y="168"/>
                  <a:pt x="1086" y="165"/>
                  <a:pt x="1086" y="160"/>
                </a:cubicBezTo>
                <a:cubicBezTo>
                  <a:pt x="1086" y="156"/>
                  <a:pt x="1087" y="153"/>
                  <a:pt x="1089" y="150"/>
                </a:cubicBezTo>
                <a:cubicBezTo>
                  <a:pt x="1091" y="147"/>
                  <a:pt x="1094" y="144"/>
                  <a:pt x="1097" y="142"/>
                </a:cubicBezTo>
                <a:cubicBezTo>
                  <a:pt x="1101" y="140"/>
                  <a:pt x="1105" y="138"/>
                  <a:pt x="1110" y="137"/>
                </a:cubicBezTo>
                <a:cubicBezTo>
                  <a:pt x="1115" y="136"/>
                  <a:pt x="1120" y="135"/>
                  <a:pt x="1126" y="135"/>
                </a:cubicBezTo>
                <a:cubicBezTo>
                  <a:pt x="1145" y="135"/>
                  <a:pt x="1162" y="140"/>
                  <a:pt x="1177" y="150"/>
                </a:cubicBezTo>
                <a:lnTo>
                  <a:pt x="1177" y="109"/>
                </a:lnTo>
                <a:cubicBezTo>
                  <a:pt x="1162" y="103"/>
                  <a:pt x="1144" y="100"/>
                  <a:pt x="1125" y="100"/>
                </a:cubicBezTo>
                <a:cubicBezTo>
                  <a:pt x="1114" y="100"/>
                  <a:pt x="1103" y="101"/>
                  <a:pt x="1093" y="104"/>
                </a:cubicBezTo>
                <a:cubicBezTo>
                  <a:pt x="1083" y="106"/>
                  <a:pt x="1074" y="110"/>
                  <a:pt x="1065" y="116"/>
                </a:cubicBezTo>
                <a:cubicBezTo>
                  <a:pt x="1057" y="121"/>
                  <a:pt x="1051" y="127"/>
                  <a:pt x="1046" y="135"/>
                </a:cubicBezTo>
                <a:cubicBezTo>
                  <a:pt x="1041" y="143"/>
                  <a:pt x="1039" y="152"/>
                  <a:pt x="1039" y="162"/>
                </a:cubicBezTo>
                <a:cubicBezTo>
                  <a:pt x="1039" y="170"/>
                  <a:pt x="1040" y="177"/>
                  <a:pt x="1043" y="183"/>
                </a:cubicBezTo>
                <a:cubicBezTo>
                  <a:pt x="1045" y="190"/>
                  <a:pt x="1048" y="195"/>
                  <a:pt x="1053" y="200"/>
                </a:cubicBezTo>
                <a:cubicBezTo>
                  <a:pt x="1057" y="205"/>
                  <a:pt x="1063" y="209"/>
                  <a:pt x="1070" y="213"/>
                </a:cubicBezTo>
                <a:cubicBezTo>
                  <a:pt x="1077" y="217"/>
                  <a:pt x="1085" y="220"/>
                  <a:pt x="1093" y="224"/>
                </a:cubicBezTo>
                <a:cubicBezTo>
                  <a:pt x="1100" y="226"/>
                  <a:pt x="1107" y="229"/>
                  <a:pt x="1112" y="231"/>
                </a:cubicBezTo>
                <a:cubicBezTo>
                  <a:pt x="1118" y="233"/>
                  <a:pt x="1123" y="235"/>
                  <a:pt x="1127" y="238"/>
                </a:cubicBezTo>
                <a:cubicBezTo>
                  <a:pt x="1131" y="240"/>
                  <a:pt x="1135" y="243"/>
                  <a:pt x="1137" y="247"/>
                </a:cubicBezTo>
                <a:cubicBezTo>
                  <a:pt x="1140" y="250"/>
                  <a:pt x="1141" y="254"/>
                  <a:pt x="1141" y="259"/>
                </a:cubicBezTo>
                <a:cubicBezTo>
                  <a:pt x="1141" y="276"/>
                  <a:pt x="1126" y="284"/>
                  <a:pt x="1098" y="284"/>
                </a:cubicBezTo>
                <a:cubicBezTo>
                  <a:pt x="1076" y="284"/>
                  <a:pt x="1057" y="278"/>
                  <a:pt x="1039" y="264"/>
                </a:cubicBezTo>
                <a:lnTo>
                  <a:pt x="1039" y="308"/>
                </a:lnTo>
                <a:cubicBezTo>
                  <a:pt x="1056" y="316"/>
                  <a:pt x="1076" y="320"/>
                  <a:pt x="1099" y="320"/>
                </a:cubicBezTo>
                <a:cubicBezTo>
                  <a:pt x="1110" y="320"/>
                  <a:pt x="1122" y="318"/>
                  <a:pt x="1132" y="316"/>
                </a:cubicBezTo>
                <a:cubicBezTo>
                  <a:pt x="1143" y="313"/>
                  <a:pt x="1153" y="309"/>
                  <a:pt x="1161" y="304"/>
                </a:cubicBezTo>
                <a:cubicBezTo>
                  <a:pt x="1169" y="299"/>
                  <a:pt x="1176" y="292"/>
                  <a:pt x="1181" y="285"/>
                </a:cubicBezTo>
                <a:cubicBezTo>
                  <a:pt x="1185" y="277"/>
                  <a:pt x="1188" y="267"/>
                  <a:pt x="1188" y="257"/>
                </a:cubicBezTo>
                <a:cubicBezTo>
                  <a:pt x="1188" y="248"/>
                  <a:pt x="1187" y="240"/>
                  <a:pt x="1184" y="234"/>
                </a:cubicBezTo>
                <a:cubicBezTo>
                  <a:pt x="1181" y="228"/>
                  <a:pt x="1177" y="222"/>
                  <a:pt x="1172" y="217"/>
                </a:cubicBezTo>
                <a:close/>
                <a:moveTo>
                  <a:pt x="840" y="211"/>
                </a:moveTo>
                <a:lnTo>
                  <a:pt x="840" y="211"/>
                </a:lnTo>
                <a:cubicBezTo>
                  <a:pt x="840" y="233"/>
                  <a:pt x="845" y="250"/>
                  <a:pt x="856" y="263"/>
                </a:cubicBezTo>
                <a:cubicBezTo>
                  <a:pt x="867" y="276"/>
                  <a:pt x="882" y="282"/>
                  <a:pt x="900" y="282"/>
                </a:cubicBezTo>
                <a:cubicBezTo>
                  <a:pt x="919" y="282"/>
                  <a:pt x="933" y="276"/>
                  <a:pt x="943" y="263"/>
                </a:cubicBezTo>
                <a:cubicBezTo>
                  <a:pt x="954" y="251"/>
                  <a:pt x="959" y="233"/>
                  <a:pt x="959" y="210"/>
                </a:cubicBezTo>
                <a:cubicBezTo>
                  <a:pt x="959" y="187"/>
                  <a:pt x="954" y="169"/>
                  <a:pt x="943" y="157"/>
                </a:cubicBezTo>
                <a:cubicBezTo>
                  <a:pt x="933" y="144"/>
                  <a:pt x="919" y="138"/>
                  <a:pt x="900" y="138"/>
                </a:cubicBezTo>
                <a:cubicBezTo>
                  <a:pt x="882" y="138"/>
                  <a:pt x="867" y="144"/>
                  <a:pt x="856" y="157"/>
                </a:cubicBezTo>
                <a:cubicBezTo>
                  <a:pt x="845" y="170"/>
                  <a:pt x="840" y="188"/>
                  <a:pt x="840" y="211"/>
                </a:cubicBezTo>
                <a:close/>
                <a:moveTo>
                  <a:pt x="820" y="290"/>
                </a:moveTo>
                <a:lnTo>
                  <a:pt x="820" y="290"/>
                </a:lnTo>
                <a:cubicBezTo>
                  <a:pt x="801" y="271"/>
                  <a:pt x="791" y="245"/>
                  <a:pt x="791" y="212"/>
                </a:cubicBezTo>
                <a:cubicBezTo>
                  <a:pt x="791" y="177"/>
                  <a:pt x="801" y="149"/>
                  <a:pt x="822" y="129"/>
                </a:cubicBezTo>
                <a:cubicBezTo>
                  <a:pt x="842" y="110"/>
                  <a:pt x="869" y="100"/>
                  <a:pt x="903" y="100"/>
                </a:cubicBezTo>
                <a:cubicBezTo>
                  <a:pt x="936" y="100"/>
                  <a:pt x="962" y="109"/>
                  <a:pt x="980" y="129"/>
                </a:cubicBezTo>
                <a:cubicBezTo>
                  <a:pt x="998" y="148"/>
                  <a:pt x="1007" y="175"/>
                  <a:pt x="1007" y="209"/>
                </a:cubicBezTo>
                <a:cubicBezTo>
                  <a:pt x="1007" y="242"/>
                  <a:pt x="997" y="269"/>
                  <a:pt x="978" y="289"/>
                </a:cubicBezTo>
                <a:cubicBezTo>
                  <a:pt x="958" y="310"/>
                  <a:pt x="931" y="320"/>
                  <a:pt x="898" y="320"/>
                </a:cubicBezTo>
                <a:cubicBezTo>
                  <a:pt x="866" y="320"/>
                  <a:pt x="840" y="310"/>
                  <a:pt x="820" y="290"/>
                </a:cubicBezTo>
                <a:close/>
                <a:moveTo>
                  <a:pt x="701" y="214"/>
                </a:moveTo>
                <a:lnTo>
                  <a:pt x="701" y="214"/>
                </a:lnTo>
                <a:cubicBezTo>
                  <a:pt x="701" y="192"/>
                  <a:pt x="706" y="175"/>
                  <a:pt x="715" y="162"/>
                </a:cubicBezTo>
                <a:cubicBezTo>
                  <a:pt x="724" y="150"/>
                  <a:pt x="736" y="143"/>
                  <a:pt x="750" y="143"/>
                </a:cubicBezTo>
                <a:cubicBezTo>
                  <a:pt x="761" y="143"/>
                  <a:pt x="769" y="145"/>
                  <a:pt x="775" y="150"/>
                </a:cubicBezTo>
                <a:lnTo>
                  <a:pt x="775" y="105"/>
                </a:lnTo>
                <a:cubicBezTo>
                  <a:pt x="771" y="102"/>
                  <a:pt x="764" y="101"/>
                  <a:pt x="755" y="101"/>
                </a:cubicBezTo>
                <a:cubicBezTo>
                  <a:pt x="743" y="101"/>
                  <a:pt x="733" y="105"/>
                  <a:pt x="723" y="113"/>
                </a:cubicBezTo>
                <a:cubicBezTo>
                  <a:pt x="713" y="122"/>
                  <a:pt x="706" y="133"/>
                  <a:pt x="702" y="148"/>
                </a:cubicBezTo>
                <a:lnTo>
                  <a:pt x="701" y="148"/>
                </a:lnTo>
                <a:lnTo>
                  <a:pt x="701" y="105"/>
                </a:lnTo>
                <a:lnTo>
                  <a:pt x="653" y="105"/>
                </a:lnTo>
                <a:lnTo>
                  <a:pt x="653" y="315"/>
                </a:lnTo>
                <a:lnTo>
                  <a:pt x="701" y="315"/>
                </a:lnTo>
                <a:lnTo>
                  <a:pt x="701" y="214"/>
                </a:lnTo>
                <a:close/>
                <a:moveTo>
                  <a:pt x="610" y="264"/>
                </a:moveTo>
                <a:lnTo>
                  <a:pt x="610" y="264"/>
                </a:lnTo>
                <a:cubicBezTo>
                  <a:pt x="595" y="276"/>
                  <a:pt x="579" y="282"/>
                  <a:pt x="561" y="282"/>
                </a:cubicBezTo>
                <a:cubicBezTo>
                  <a:pt x="541" y="282"/>
                  <a:pt x="525" y="276"/>
                  <a:pt x="513" y="263"/>
                </a:cubicBezTo>
                <a:cubicBezTo>
                  <a:pt x="501" y="250"/>
                  <a:pt x="495" y="233"/>
                  <a:pt x="495" y="212"/>
                </a:cubicBezTo>
                <a:cubicBezTo>
                  <a:pt x="495" y="189"/>
                  <a:pt x="501" y="172"/>
                  <a:pt x="514" y="158"/>
                </a:cubicBezTo>
                <a:cubicBezTo>
                  <a:pt x="527" y="144"/>
                  <a:pt x="543" y="138"/>
                  <a:pt x="563" y="138"/>
                </a:cubicBezTo>
                <a:cubicBezTo>
                  <a:pt x="580" y="138"/>
                  <a:pt x="595" y="143"/>
                  <a:pt x="610" y="154"/>
                </a:cubicBezTo>
                <a:lnTo>
                  <a:pt x="610" y="110"/>
                </a:lnTo>
                <a:cubicBezTo>
                  <a:pt x="595" y="103"/>
                  <a:pt x="579" y="100"/>
                  <a:pt x="559" y="100"/>
                </a:cubicBezTo>
                <a:cubicBezTo>
                  <a:pt x="525" y="100"/>
                  <a:pt x="497" y="110"/>
                  <a:pt x="477" y="131"/>
                </a:cubicBezTo>
                <a:cubicBezTo>
                  <a:pt x="456" y="152"/>
                  <a:pt x="446" y="180"/>
                  <a:pt x="446" y="215"/>
                </a:cubicBezTo>
                <a:cubicBezTo>
                  <a:pt x="446" y="246"/>
                  <a:pt x="456" y="271"/>
                  <a:pt x="475" y="290"/>
                </a:cubicBezTo>
                <a:cubicBezTo>
                  <a:pt x="494" y="310"/>
                  <a:pt x="519" y="320"/>
                  <a:pt x="550" y="320"/>
                </a:cubicBezTo>
                <a:cubicBezTo>
                  <a:pt x="573" y="320"/>
                  <a:pt x="593" y="315"/>
                  <a:pt x="610" y="305"/>
                </a:cubicBezTo>
                <a:lnTo>
                  <a:pt x="610" y="264"/>
                </a:lnTo>
                <a:close/>
                <a:moveTo>
                  <a:pt x="386" y="61"/>
                </a:moveTo>
                <a:lnTo>
                  <a:pt x="386" y="61"/>
                </a:lnTo>
                <a:cubicBezTo>
                  <a:pt x="394" y="61"/>
                  <a:pt x="401" y="58"/>
                  <a:pt x="407" y="53"/>
                </a:cubicBezTo>
                <a:cubicBezTo>
                  <a:pt x="412" y="47"/>
                  <a:pt x="415" y="41"/>
                  <a:pt x="415" y="34"/>
                </a:cubicBezTo>
                <a:cubicBezTo>
                  <a:pt x="415" y="26"/>
                  <a:pt x="412" y="19"/>
                  <a:pt x="407" y="14"/>
                </a:cubicBezTo>
                <a:cubicBezTo>
                  <a:pt x="401" y="9"/>
                  <a:pt x="394" y="7"/>
                  <a:pt x="386" y="7"/>
                </a:cubicBezTo>
                <a:cubicBezTo>
                  <a:pt x="378" y="7"/>
                  <a:pt x="372" y="9"/>
                  <a:pt x="366" y="14"/>
                </a:cubicBezTo>
                <a:cubicBezTo>
                  <a:pt x="360" y="19"/>
                  <a:pt x="358" y="26"/>
                  <a:pt x="358" y="34"/>
                </a:cubicBezTo>
                <a:cubicBezTo>
                  <a:pt x="358" y="41"/>
                  <a:pt x="360" y="48"/>
                  <a:pt x="366" y="53"/>
                </a:cubicBezTo>
                <a:cubicBezTo>
                  <a:pt x="372" y="58"/>
                  <a:pt x="378" y="61"/>
                  <a:pt x="386" y="61"/>
                </a:cubicBezTo>
                <a:close/>
                <a:moveTo>
                  <a:pt x="362" y="315"/>
                </a:moveTo>
                <a:lnTo>
                  <a:pt x="362" y="315"/>
                </a:lnTo>
                <a:lnTo>
                  <a:pt x="410" y="315"/>
                </a:lnTo>
                <a:lnTo>
                  <a:pt x="410" y="105"/>
                </a:lnTo>
                <a:lnTo>
                  <a:pt x="362" y="105"/>
                </a:lnTo>
                <a:lnTo>
                  <a:pt x="362" y="315"/>
                </a:lnTo>
                <a:close/>
                <a:moveTo>
                  <a:pt x="249" y="21"/>
                </a:moveTo>
                <a:lnTo>
                  <a:pt x="249" y="21"/>
                </a:lnTo>
                <a:lnTo>
                  <a:pt x="316" y="21"/>
                </a:lnTo>
                <a:lnTo>
                  <a:pt x="316" y="315"/>
                </a:lnTo>
                <a:lnTo>
                  <a:pt x="267" y="315"/>
                </a:lnTo>
                <a:lnTo>
                  <a:pt x="267" y="124"/>
                </a:lnTo>
                <a:cubicBezTo>
                  <a:pt x="267" y="109"/>
                  <a:pt x="268" y="90"/>
                  <a:pt x="270" y="67"/>
                </a:cubicBezTo>
                <a:lnTo>
                  <a:pt x="269" y="67"/>
                </a:lnTo>
                <a:cubicBezTo>
                  <a:pt x="266" y="80"/>
                  <a:pt x="264" y="89"/>
                  <a:pt x="261" y="95"/>
                </a:cubicBezTo>
                <a:lnTo>
                  <a:pt x="173" y="315"/>
                </a:lnTo>
                <a:lnTo>
                  <a:pt x="140" y="315"/>
                </a:lnTo>
                <a:lnTo>
                  <a:pt x="52" y="96"/>
                </a:lnTo>
                <a:cubicBezTo>
                  <a:pt x="49" y="90"/>
                  <a:pt x="47" y="80"/>
                  <a:pt x="44" y="67"/>
                </a:cubicBezTo>
                <a:lnTo>
                  <a:pt x="43" y="67"/>
                </a:lnTo>
                <a:cubicBezTo>
                  <a:pt x="44" y="79"/>
                  <a:pt x="45" y="98"/>
                  <a:pt x="45" y="125"/>
                </a:cubicBezTo>
                <a:lnTo>
                  <a:pt x="45" y="315"/>
                </a:lnTo>
                <a:lnTo>
                  <a:pt x="0" y="315"/>
                </a:lnTo>
                <a:lnTo>
                  <a:pt x="0" y="21"/>
                </a:lnTo>
                <a:lnTo>
                  <a:pt x="68" y="21"/>
                </a:lnTo>
                <a:lnTo>
                  <a:pt x="146" y="216"/>
                </a:lnTo>
                <a:cubicBezTo>
                  <a:pt x="152" y="231"/>
                  <a:pt x="155" y="243"/>
                  <a:pt x="157" y="250"/>
                </a:cubicBezTo>
                <a:lnTo>
                  <a:pt x="158" y="250"/>
                </a:lnTo>
                <a:cubicBezTo>
                  <a:pt x="163" y="235"/>
                  <a:pt x="167" y="223"/>
                  <a:pt x="171" y="216"/>
                </a:cubicBezTo>
                <a:lnTo>
                  <a:pt x="249" y="21"/>
                </a:lnTo>
                <a:close/>
              </a:path>
            </a:pathLst>
          </a:custGeom>
          <a:solidFill>
            <a:srgbClr val="D7312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10571916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nchor="ct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12/2/2019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43581519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D83B0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F28077D6-7EB1-4B7E-84A0-48374B645BA8}"/>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6964841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7" name="Picture 6" descr="Microsoft Ignite cube graphic">
            <a:extLst>
              <a:ext uri="{FF2B5EF4-FFF2-40B4-BE49-F238E27FC236}">
                <a16:creationId xmlns:a16="http://schemas.microsoft.com/office/drawing/2014/main" id="{401D67D2-C1F9-48BE-931F-741D00A15B06}"/>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091552" y="0"/>
            <a:ext cx="8100447"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147850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Slide 3">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8" name="Picture 7" descr="Microsoft Ignite cube graphic">
            <a:extLst>
              <a:ext uri="{FF2B5EF4-FFF2-40B4-BE49-F238E27FC236}">
                <a16:creationId xmlns:a16="http://schemas.microsoft.com/office/drawing/2014/main" id="{1F0180E0-8AEF-4805-B05D-B6A240DA0D30}"/>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074617" y="-1"/>
            <a:ext cx="4117383" cy="6858001"/>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435053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6" name="Picture 5" descr="A person sitting at a table using a computer&#10;&#10;Description automatically generated">
            <a:extLst>
              <a:ext uri="{FF2B5EF4-FFF2-40B4-BE49-F238E27FC236}">
                <a16:creationId xmlns:a16="http://schemas.microsoft.com/office/drawing/2014/main" id="{1B5497F1-768F-45ED-85F1-D14B37BE1F7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235494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0833336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3094626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1481832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3583606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7589387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41383718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en-US" dirty="0"/>
              <a:t>Click to edit Master title style</a:t>
            </a:r>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00391407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385812785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79880824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dirty="0"/>
              <a:t>Square photo layout with smaller text</a:t>
            </a:r>
          </a:p>
        </p:txBody>
      </p:sp>
    </p:spTree>
    <p:extLst>
      <p:ext uri="{BB962C8B-B14F-4D97-AF65-F5344CB8AC3E}">
        <p14:creationId xmlns:p14="http://schemas.microsoft.com/office/powerpoint/2010/main" val="245463122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975012520"/>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9136964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77141890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64073320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132897348"/>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3634460077"/>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7702613"/>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684211" y="685800"/>
            <a:ext cx="4937655" cy="3615267"/>
          </a:xfrm>
        </p:spPr>
        <p:txBody>
          <a:bodyP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5808133" y="685801"/>
            <a:ext cx="4934479" cy="3615266"/>
          </a:xfrm>
        </p:spPr>
        <p:txBody>
          <a:bodyP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B61BEF0D-F0BB-DE4B-95CE-6DB70DBA9567}" type="datetimeFigureOut">
              <a:rPr lang="en-US" dirty="0"/>
              <a:pPr/>
              <a:t>12/2/2019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79180213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nd text side by side">
    <p:bg bwMode="ltGray">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a:noFill/>
        </p:spPr>
        <p:txBody>
          <a:bodyPr anchor="ctr"/>
          <a:lstStyle>
            <a:lvl1pPr>
              <a:defRPr>
                <a:solidFill>
                  <a:schemeClr val="bg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381663602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87242931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4339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1"/>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E924359-C8C2-4219-A048-2F828396910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417017" y="-10886"/>
            <a:ext cx="7787832" cy="6881400"/>
          </a:xfrm>
          <a:prstGeom prst="rect">
            <a:avLst/>
          </a:prstGeom>
        </p:spPr>
      </p:pic>
      <p:sp>
        <p:nvSpPr>
          <p:cNvPr id="2" name="Title 1"/>
          <p:cNvSpPr>
            <a:spLocks noGrp="1"/>
          </p:cNvSpPr>
          <p:nvPr>
            <p:ph type="title" hasCustomPrompt="1"/>
          </p:nvPr>
        </p:nvSpPr>
        <p:spPr>
          <a:xfrm>
            <a:off x="585216" y="3033223"/>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55107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8532913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pic>
        <p:nvPicPr>
          <p:cNvPr id="4" name="Picture 3" descr="Microsoft Ignite cube graphic">
            <a:extLst>
              <a:ext uri="{FF2B5EF4-FFF2-40B4-BE49-F238E27FC236}">
                <a16:creationId xmlns:a16="http://schemas.microsoft.com/office/drawing/2014/main" id="{30EEB0D1-1E0C-44AC-A84C-4B781152A448}"/>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074617" y="-1"/>
            <a:ext cx="4117383" cy="6858001"/>
          </a:xfrm>
          <a:prstGeom prst="rect">
            <a:avLst/>
          </a:prstGeom>
        </p:spPr>
      </p:pic>
    </p:spTree>
    <p:extLst>
      <p:ext uri="{BB962C8B-B14F-4D97-AF65-F5344CB8AC3E}">
        <p14:creationId xmlns:p14="http://schemas.microsoft.com/office/powerpoint/2010/main" val="16840983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6152524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6393816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4027290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54835069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212228686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a:t>Click to edit Master title style</a:t>
            </a:r>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B61BEF0D-F0BB-DE4B-95CE-6DB70DBA9567}" type="datetimeFigureOut">
              <a:rPr lang="en-US" dirty="0"/>
              <a:pPr/>
              <a:t>12/2/2019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9783999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B61BEF0D-F0BB-DE4B-95CE-6DB70DBA9567}" type="datetimeFigureOut">
              <a:rPr lang="en-US" dirty="0"/>
              <a:pPr/>
              <a:t>12/2/2019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42366278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12/2/2019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0389947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en-US" dirty="0"/>
              <a:t>Click to edit Master title style</a:t>
            </a:r>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12/2/2019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6883964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en-US" dirty="0"/>
              <a:t>Click to edit Master title style</a:t>
            </a:r>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dirty="0"/>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12/2/2019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4262055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31.xml"/><Relationship Id="rId18" Type="http://schemas.openxmlformats.org/officeDocument/2006/relationships/slideLayout" Target="../slideLayouts/slideLayout36.xml"/><Relationship Id="rId26" Type="http://schemas.openxmlformats.org/officeDocument/2006/relationships/slideLayout" Target="../slideLayouts/slideLayout44.xml"/><Relationship Id="rId3" Type="http://schemas.openxmlformats.org/officeDocument/2006/relationships/slideLayout" Target="../slideLayouts/slideLayout21.xml"/><Relationship Id="rId21" Type="http://schemas.openxmlformats.org/officeDocument/2006/relationships/slideLayout" Target="../slideLayouts/slideLayout39.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17" Type="http://schemas.openxmlformats.org/officeDocument/2006/relationships/slideLayout" Target="../slideLayouts/slideLayout35.xml"/><Relationship Id="rId25" Type="http://schemas.openxmlformats.org/officeDocument/2006/relationships/slideLayout" Target="../slideLayouts/slideLayout43.xml"/><Relationship Id="rId33" Type="http://schemas.openxmlformats.org/officeDocument/2006/relationships/image" Target="../media/image1.emf"/><Relationship Id="rId2" Type="http://schemas.openxmlformats.org/officeDocument/2006/relationships/slideLayout" Target="../slideLayouts/slideLayout20.xml"/><Relationship Id="rId16" Type="http://schemas.openxmlformats.org/officeDocument/2006/relationships/slideLayout" Target="../slideLayouts/slideLayout34.xml"/><Relationship Id="rId20" Type="http://schemas.openxmlformats.org/officeDocument/2006/relationships/slideLayout" Target="../slideLayouts/slideLayout38.xml"/><Relationship Id="rId29" Type="http://schemas.openxmlformats.org/officeDocument/2006/relationships/slideLayout" Target="../slideLayouts/slideLayout47.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24" Type="http://schemas.openxmlformats.org/officeDocument/2006/relationships/slideLayout" Target="../slideLayouts/slideLayout42.xml"/><Relationship Id="rId32" Type="http://schemas.openxmlformats.org/officeDocument/2006/relationships/theme" Target="../theme/theme2.xml"/><Relationship Id="rId5" Type="http://schemas.openxmlformats.org/officeDocument/2006/relationships/slideLayout" Target="../slideLayouts/slideLayout23.xml"/><Relationship Id="rId15" Type="http://schemas.openxmlformats.org/officeDocument/2006/relationships/slideLayout" Target="../slideLayouts/slideLayout33.xml"/><Relationship Id="rId23" Type="http://schemas.openxmlformats.org/officeDocument/2006/relationships/slideLayout" Target="../slideLayouts/slideLayout41.xml"/><Relationship Id="rId28" Type="http://schemas.openxmlformats.org/officeDocument/2006/relationships/slideLayout" Target="../slideLayouts/slideLayout46.xml"/><Relationship Id="rId10" Type="http://schemas.openxmlformats.org/officeDocument/2006/relationships/slideLayout" Target="../slideLayouts/slideLayout28.xml"/><Relationship Id="rId19" Type="http://schemas.openxmlformats.org/officeDocument/2006/relationships/slideLayout" Target="../slideLayouts/slideLayout37.xml"/><Relationship Id="rId31" Type="http://schemas.openxmlformats.org/officeDocument/2006/relationships/slideLayout" Target="../slideLayouts/slideLayout49.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slideLayout" Target="../slideLayouts/slideLayout32.xml"/><Relationship Id="rId22" Type="http://schemas.openxmlformats.org/officeDocument/2006/relationships/slideLayout" Target="../slideLayouts/slideLayout40.xml"/><Relationship Id="rId27" Type="http://schemas.openxmlformats.org/officeDocument/2006/relationships/slideLayout" Target="../slideLayouts/slideLayout45.xml"/><Relationship Id="rId30" Type="http://schemas.openxmlformats.org/officeDocument/2006/relationships/slideLayout" Target="../slideLayouts/slideLayout48.xml"/><Relationship Id="rId8"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B61BEF0D-F0BB-DE4B-95CE-6DB70DBA9567}" type="datetimeFigureOut">
              <a:rPr lang="en-US" dirty="0"/>
              <a:pPr/>
              <a:t>12/2/2019</a:t>
            </a:fld>
            <a:endParaRPr lang="en-US" dirty="0"/>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en-US" dirty="0"/>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fld id="{D57F1E4F-1CFF-5643-939E-217C01CDF565}" type="slidenum">
              <a:rPr lang="en-US" dirty="0"/>
              <a:pPr/>
              <a:t>‹#›</a:t>
            </a:fld>
            <a:endParaRPr lang="en-US" dirty="0"/>
          </a:p>
        </p:txBody>
      </p:sp>
    </p:spTree>
    <p:extLst>
      <p:ext uri="{BB962C8B-B14F-4D97-AF65-F5344CB8AC3E}">
        <p14:creationId xmlns:p14="http://schemas.microsoft.com/office/powerpoint/2010/main" val="4150193321"/>
      </p:ext>
    </p:extLst>
  </p:cSld>
  <p:clrMap bg1="dk1" tx1="lt1" bg2="dk2" tx2="lt2" accent1="accent1" accent2="accent2" accent3="accent3" accent4="accent4" accent5="accent5" accent6="accent6" hlink="hlink" folHlink="fol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 id="2147483742" r:id="rId13"/>
    <p:sldLayoutId id="2147483743" r:id="rId14"/>
    <p:sldLayoutId id="2147483744" r:id="rId15"/>
    <p:sldLayoutId id="2147483745" r:id="rId16"/>
    <p:sldLayoutId id="2147483746" r:id="rId17"/>
    <p:sldLayoutId id="2147483747" r:id="rId18"/>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3"/>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047439130"/>
      </p:ext>
    </p:extLst>
  </p:cSld>
  <p:clrMap bg1="lt1" tx1="dk1" bg2="lt2" tx2="dk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 id="2147483760" r:id="rId12"/>
    <p:sldLayoutId id="2147483761" r:id="rId13"/>
    <p:sldLayoutId id="2147483762" r:id="rId14"/>
    <p:sldLayoutId id="2147483763" r:id="rId15"/>
    <p:sldLayoutId id="2147483764" r:id="rId16"/>
    <p:sldLayoutId id="2147483765" r:id="rId17"/>
    <p:sldLayoutId id="2147483766" r:id="rId18"/>
    <p:sldLayoutId id="2147483767" r:id="rId19"/>
    <p:sldLayoutId id="2147483768" r:id="rId20"/>
    <p:sldLayoutId id="2147483769" r:id="rId21"/>
    <p:sldLayoutId id="2147483770" r:id="rId22"/>
    <p:sldLayoutId id="2147483771" r:id="rId23"/>
    <p:sldLayoutId id="2147483772" r:id="rId24"/>
    <p:sldLayoutId id="2147483773" r:id="rId25"/>
    <p:sldLayoutId id="2147483774" r:id="rId26"/>
    <p:sldLayoutId id="2147483775" r:id="rId27"/>
    <p:sldLayoutId id="2147483776" r:id="rId28"/>
    <p:sldLayoutId id="2147483777" r:id="rId29"/>
    <p:sldLayoutId id="2147483778" r:id="rId30"/>
    <p:sldLayoutId id="2147483779"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6.xml"/><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6.xml"/><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3" Type="http://schemas.openxmlformats.org/officeDocument/2006/relationships/hyperlink" Target="https://docs.microsoft.com/en-us/azure/active-directory/privileged-identity-management/pim-getting-started" TargetMode="External"/><Relationship Id="rId2" Type="http://schemas.openxmlformats.org/officeDocument/2006/relationships/hyperlink" Target="https://docs.microsoft.com/en-us/azure/active-directory/identity-protection/overview-identity-protection" TargetMode="External"/><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1.xml"/><Relationship Id="rId1" Type="http://schemas.openxmlformats.org/officeDocument/2006/relationships/slideLayout" Target="../slideLayouts/slideLayout25.xml"/><Relationship Id="rId6" Type="http://schemas.openxmlformats.org/officeDocument/2006/relationships/image" Target="../media/image29.png"/><Relationship Id="rId11" Type="http://schemas.microsoft.com/office/2018/10/relationships/comments" Target="../comments/modernComment_806_D7D46C4B.xml"/><Relationship Id="rId5" Type="http://schemas.openxmlformats.org/officeDocument/2006/relationships/image" Target="../media/image28.png"/><Relationship Id="rId10" Type="http://schemas.microsoft.com/office/2007/relationships/hdphoto" Target="../media/hdphoto2.wdp"/><Relationship Id="rId4" Type="http://schemas.openxmlformats.org/officeDocument/2006/relationships/image" Target="../media/image27.png"/><Relationship Id="rId9" Type="http://schemas.openxmlformats.org/officeDocument/2006/relationships/image" Target="../media/image31.png"/></Relationships>
</file>

<file path=ppt/slides/_rels/slide1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2" Type="http://schemas.openxmlformats.org/officeDocument/2006/relationships/hyperlink" Target="https://docs.microsoft.com/en-us/azure/active-directory/develop/" TargetMode="External"/><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4000" cap="none" dirty="0">
                <a:solidFill>
                  <a:srgbClr val="0070C0"/>
                </a:solidFill>
                <a:latin typeface="Calibri"/>
                <a:cs typeface="Calibri"/>
              </a:rPr>
              <a:t>Azure AD for non-developers</a:t>
            </a:r>
            <a:br>
              <a:rPr lang="en-US" sz="3200" cap="none" dirty="0">
                <a:solidFill>
                  <a:srgbClr val="0070C0"/>
                </a:solidFill>
                <a:latin typeface="Calibri"/>
                <a:cs typeface="Calibri"/>
              </a:rPr>
            </a:br>
            <a:endParaRPr lang="en-US" sz="3200" cap="none" dirty="0">
              <a:solidFill>
                <a:srgbClr val="0070C0"/>
              </a:solidFill>
              <a:latin typeface="Calibri"/>
              <a:cs typeface="Calibri"/>
            </a:endParaRPr>
          </a:p>
        </p:txBody>
      </p:sp>
      <p:sp>
        <p:nvSpPr>
          <p:cNvPr id="3" name="Subtitle 2"/>
          <p:cNvSpPr>
            <a:spLocks noGrp="1"/>
          </p:cNvSpPr>
          <p:nvPr>
            <p:ph type="subTitle" idx="1"/>
          </p:nvPr>
        </p:nvSpPr>
        <p:spPr/>
        <p:txBody>
          <a:bodyPr>
            <a:normAutofit fontScale="85000" lnSpcReduction="20000"/>
          </a:bodyPr>
          <a:lstStyle/>
          <a:p>
            <a:endParaRPr lang="en-US" dirty="0"/>
          </a:p>
          <a:p>
            <a:r>
              <a:rPr lang="en-US" sz="2400" dirty="0"/>
              <a:t>Rory Braybrook</a:t>
            </a:r>
          </a:p>
          <a:p>
            <a:r>
              <a:rPr lang="en-US" sz="2400" dirty="0"/>
              <a:t>Microsoft Identity Architect</a:t>
            </a:r>
          </a:p>
          <a:p>
            <a:r>
              <a:rPr lang="en-US" sz="2400" dirty="0"/>
              <a:t>Microsoft MVP</a:t>
            </a:r>
          </a:p>
          <a:p>
            <a:r>
              <a:rPr lang="en-US" sz="2400" dirty="0"/>
              <a:t>@rbrayb</a:t>
            </a:r>
          </a:p>
        </p:txBody>
      </p:sp>
    </p:spTree>
    <p:extLst>
      <p:ext uri="{BB962C8B-B14F-4D97-AF65-F5344CB8AC3E}">
        <p14:creationId xmlns:p14="http://schemas.microsoft.com/office/powerpoint/2010/main" val="22928471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775339" y="4833558"/>
            <a:ext cx="8534400" cy="1507067"/>
          </a:xfrm>
        </p:spPr>
        <p:txBody>
          <a:bodyPr/>
          <a:lstStyle/>
          <a:p>
            <a:r>
              <a:rPr lang="en-US" sz="2000" dirty="0">
                <a:latin typeface="Calibri" panose="020F0502020204030204" pitchFamily="34" charset="0"/>
                <a:cs typeface="Calibri" panose="020F0502020204030204" pitchFamily="34" charset="0"/>
              </a:rPr>
              <a:t>Authentication Scenarios</a:t>
            </a:r>
          </a:p>
        </p:txBody>
      </p:sp>
      <p:sp>
        <p:nvSpPr>
          <p:cNvPr id="4" name="Rectangle 3"/>
          <p:cNvSpPr/>
          <p:nvPr/>
        </p:nvSpPr>
        <p:spPr bwMode="auto">
          <a:xfrm>
            <a:off x="5356413" y="3890592"/>
            <a:ext cx="1336337" cy="1228438"/>
          </a:xfrm>
          <a:prstGeom prst="rect">
            <a:avLst/>
          </a:prstGeom>
          <a:solidFill>
            <a:schemeClr val="accent2"/>
          </a:solidFill>
          <a:ln>
            <a:solidFill>
              <a:schemeClr val="tx1"/>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89639" tIns="44819" rIns="89639" bIns="44819" numCol="1" rtlCol="0" anchor="ctr" anchorCtr="0" compatLnSpc="1">
            <a:prstTxWarp prst="textNoShape">
              <a:avLst/>
            </a:prstTxWarp>
          </a:bodyPr>
          <a:lstStyle/>
          <a:p>
            <a:pPr algn="ctr" defTabSz="896091"/>
            <a:endParaRPr lang="en-US" sz="2000" dirty="0">
              <a:solidFill>
                <a:srgbClr val="FFFFFF">
                  <a:alpha val="98824"/>
                </a:srgbClr>
              </a:solidFill>
              <a:latin typeface="Calibri" panose="020F0502020204030204" pitchFamily="34" charset="0"/>
              <a:ea typeface="Segoe UI" pitchFamily="34" charset="0"/>
              <a:cs typeface="Calibri" panose="020F0502020204030204" pitchFamily="34" charset="0"/>
            </a:endParaRPr>
          </a:p>
        </p:txBody>
      </p:sp>
      <p:sp>
        <p:nvSpPr>
          <p:cNvPr id="5" name="Rectangle 4"/>
          <p:cNvSpPr/>
          <p:nvPr/>
        </p:nvSpPr>
        <p:spPr bwMode="auto">
          <a:xfrm>
            <a:off x="5356413" y="1809679"/>
            <a:ext cx="1336337" cy="1228438"/>
          </a:xfrm>
          <a:prstGeom prst="rect">
            <a:avLst/>
          </a:prstGeom>
          <a:solidFill>
            <a:schemeClr val="accent2"/>
          </a:solidFill>
          <a:ln>
            <a:solidFill>
              <a:schemeClr val="tx1"/>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89639" tIns="44819" rIns="89639" bIns="44819" numCol="1" rtlCol="0" anchor="ctr" anchorCtr="0" compatLnSpc="1">
            <a:prstTxWarp prst="textNoShape">
              <a:avLst/>
            </a:prstTxWarp>
          </a:bodyPr>
          <a:lstStyle/>
          <a:p>
            <a:pPr algn="ctr" defTabSz="896091"/>
            <a:endParaRPr lang="en-US" sz="2000" dirty="0">
              <a:solidFill>
                <a:srgbClr val="FFFFFF">
                  <a:alpha val="98824"/>
                </a:srgbClr>
              </a:solidFill>
              <a:latin typeface="Calibri" panose="020F0502020204030204" pitchFamily="34" charset="0"/>
              <a:ea typeface="Segoe UI" pitchFamily="34" charset="0"/>
              <a:cs typeface="Calibri" panose="020F0502020204030204" pitchFamily="34" charset="0"/>
            </a:endParaRPr>
          </a:p>
        </p:txBody>
      </p:sp>
      <p:sp>
        <p:nvSpPr>
          <p:cNvPr id="6" name="TextBox 5"/>
          <p:cNvSpPr txBox="1"/>
          <p:nvPr/>
        </p:nvSpPr>
        <p:spPr>
          <a:xfrm>
            <a:off x="496508" y="5912592"/>
            <a:ext cx="4999351" cy="735033"/>
          </a:xfrm>
          <a:prstGeom prst="rect">
            <a:avLst/>
          </a:prstGeom>
          <a:noFill/>
        </p:spPr>
        <p:txBody>
          <a:bodyPr wrap="square" lIns="89642" tIns="89642" rIns="89642" bIns="89642" rtlCol="0">
            <a:spAutoFit/>
          </a:bodyPr>
          <a:lstStyle/>
          <a:p>
            <a:pPr algn="ctr">
              <a:lnSpc>
                <a:spcPct val="90000"/>
              </a:lnSpc>
              <a:spcBef>
                <a:spcPct val="20000"/>
              </a:spcBef>
              <a:buSzPct val="90000"/>
            </a:pPr>
            <a:r>
              <a:rPr lang="en-US" sz="2000" i="1" dirty="0">
                <a:solidFill>
                  <a:srgbClr val="FFFFFF">
                    <a:alpha val="99000"/>
                  </a:srgbClr>
                </a:solidFill>
                <a:latin typeface="Calibri" panose="020F0502020204030204" pitchFamily="34" charset="0"/>
                <a:cs typeface="Calibri" panose="020F0502020204030204" pitchFamily="34" charset="0"/>
              </a:rPr>
              <a:t>Clients using wide variety of devices/languages/platforms</a:t>
            </a:r>
          </a:p>
        </p:txBody>
      </p:sp>
      <p:sp>
        <p:nvSpPr>
          <p:cNvPr id="7" name="TextBox 6"/>
          <p:cNvSpPr txBox="1"/>
          <p:nvPr/>
        </p:nvSpPr>
        <p:spPr>
          <a:xfrm>
            <a:off x="6422823" y="5866264"/>
            <a:ext cx="4836139" cy="735033"/>
          </a:xfrm>
          <a:prstGeom prst="rect">
            <a:avLst/>
          </a:prstGeom>
          <a:noFill/>
        </p:spPr>
        <p:txBody>
          <a:bodyPr wrap="square" lIns="89642" tIns="89642" rIns="89642" bIns="89642" rtlCol="0">
            <a:spAutoFit/>
          </a:bodyPr>
          <a:lstStyle/>
          <a:p>
            <a:pPr algn="ctr">
              <a:lnSpc>
                <a:spcPct val="90000"/>
              </a:lnSpc>
              <a:spcBef>
                <a:spcPct val="20000"/>
              </a:spcBef>
              <a:buSzPct val="90000"/>
            </a:pPr>
            <a:r>
              <a:rPr lang="en-US" sz="2000" i="1" dirty="0">
                <a:solidFill>
                  <a:srgbClr val="FFFFFF">
                    <a:alpha val="99000"/>
                  </a:srgbClr>
                </a:solidFill>
                <a:latin typeface="Calibri" panose="020F0502020204030204" pitchFamily="34" charset="0"/>
                <a:cs typeface="Calibri" panose="020F0502020204030204" pitchFamily="34" charset="0"/>
              </a:rPr>
              <a:t>Server applications using wide variety of platforms/languages</a:t>
            </a:r>
          </a:p>
        </p:txBody>
      </p:sp>
      <p:sp>
        <p:nvSpPr>
          <p:cNvPr id="8" name="Rectangle 7"/>
          <p:cNvSpPr/>
          <p:nvPr/>
        </p:nvSpPr>
        <p:spPr bwMode="auto">
          <a:xfrm>
            <a:off x="913169" y="1670264"/>
            <a:ext cx="1516616" cy="591773"/>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89639" tIns="44819" rIns="89639" bIns="44819" numCol="1" rtlCol="0" anchor="ctr" anchorCtr="0" compatLnSpc="1">
            <a:prstTxWarp prst="textNoShape">
              <a:avLst/>
            </a:prstTxWarp>
          </a:bodyPr>
          <a:lstStyle/>
          <a:p>
            <a:pPr algn="r" defTabSz="896091"/>
            <a:r>
              <a:rPr lang="en-US" sz="2000" dirty="0">
                <a:solidFill>
                  <a:srgbClr val="FFFFFF">
                    <a:alpha val="98824"/>
                  </a:srgbClr>
                </a:solidFill>
                <a:latin typeface="Calibri" panose="020F0502020204030204" pitchFamily="34" charset="0"/>
                <a:ea typeface="Segoe UI" pitchFamily="34" charset="0"/>
                <a:cs typeface="Calibri" panose="020F0502020204030204" pitchFamily="34" charset="0"/>
              </a:rPr>
              <a:t>Browser</a:t>
            </a:r>
          </a:p>
        </p:txBody>
      </p:sp>
      <p:sp>
        <p:nvSpPr>
          <p:cNvPr id="9" name="Rectangle 8"/>
          <p:cNvSpPr/>
          <p:nvPr/>
        </p:nvSpPr>
        <p:spPr bwMode="auto">
          <a:xfrm>
            <a:off x="910592" y="2982119"/>
            <a:ext cx="1516617" cy="591773"/>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89639" tIns="44819" rIns="89639" bIns="44819" numCol="1" rtlCol="0" anchor="ctr" anchorCtr="0" compatLnSpc="1">
            <a:prstTxWarp prst="textNoShape">
              <a:avLst/>
            </a:prstTxWarp>
          </a:bodyPr>
          <a:lstStyle/>
          <a:p>
            <a:pPr algn="r" defTabSz="896091"/>
            <a:r>
              <a:rPr lang="en-US" sz="2000" dirty="0">
                <a:solidFill>
                  <a:srgbClr val="FFFFFF">
                    <a:alpha val="98824"/>
                  </a:srgbClr>
                </a:solidFill>
                <a:latin typeface="Calibri" panose="020F0502020204030204" pitchFamily="34" charset="0"/>
                <a:ea typeface="Segoe UI" pitchFamily="34" charset="0"/>
                <a:cs typeface="Calibri" panose="020F0502020204030204" pitchFamily="34" charset="0"/>
              </a:rPr>
              <a:t>Native app</a:t>
            </a:r>
          </a:p>
        </p:txBody>
      </p:sp>
      <p:sp>
        <p:nvSpPr>
          <p:cNvPr id="10" name="Rectangle 9"/>
          <p:cNvSpPr/>
          <p:nvPr/>
        </p:nvSpPr>
        <p:spPr bwMode="auto">
          <a:xfrm>
            <a:off x="910592" y="4571258"/>
            <a:ext cx="1516616" cy="591773"/>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89639" tIns="44819" rIns="89639" bIns="44819" numCol="1" rtlCol="0" anchor="ctr" anchorCtr="0" compatLnSpc="1">
            <a:prstTxWarp prst="textNoShape">
              <a:avLst/>
            </a:prstTxWarp>
          </a:bodyPr>
          <a:lstStyle/>
          <a:p>
            <a:pPr algn="r" defTabSz="896091"/>
            <a:r>
              <a:rPr lang="en-US" sz="2000" dirty="0">
                <a:solidFill>
                  <a:srgbClr val="FFFFFF">
                    <a:alpha val="98824"/>
                  </a:srgbClr>
                </a:solidFill>
                <a:latin typeface="Calibri" panose="020F0502020204030204" pitchFamily="34" charset="0"/>
                <a:ea typeface="Segoe UI" pitchFamily="34" charset="0"/>
                <a:cs typeface="Calibri" panose="020F0502020204030204" pitchFamily="34" charset="0"/>
              </a:rPr>
              <a:t>Server app</a:t>
            </a:r>
          </a:p>
        </p:txBody>
      </p:sp>
      <p:sp>
        <p:nvSpPr>
          <p:cNvPr id="11" name="Rectangle 10"/>
          <p:cNvSpPr/>
          <p:nvPr/>
        </p:nvSpPr>
        <p:spPr bwMode="auto">
          <a:xfrm>
            <a:off x="5207008" y="1660275"/>
            <a:ext cx="1336337" cy="1228438"/>
          </a:xfrm>
          <a:prstGeom prst="rect">
            <a:avLst/>
          </a:prstGeom>
          <a:solidFill>
            <a:schemeClr val="accent2"/>
          </a:solidFill>
          <a:ln>
            <a:solidFill>
              <a:schemeClr val="tx1"/>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89639" tIns="44819" rIns="89639" bIns="44819" numCol="1" rtlCol="0" anchor="ctr" anchorCtr="0" compatLnSpc="1">
            <a:prstTxWarp prst="textNoShape">
              <a:avLst/>
            </a:prstTxWarp>
          </a:bodyPr>
          <a:lstStyle/>
          <a:p>
            <a:pPr algn="ctr" defTabSz="896091"/>
            <a:r>
              <a:rPr lang="en-US" sz="2000" dirty="0">
                <a:solidFill>
                  <a:srgbClr val="FFFFFF">
                    <a:alpha val="98824"/>
                  </a:srgbClr>
                </a:solidFill>
                <a:latin typeface="Calibri" panose="020F0502020204030204" pitchFamily="34" charset="0"/>
                <a:ea typeface="Segoe UI" pitchFamily="34" charset="0"/>
                <a:cs typeface="Calibri" panose="020F0502020204030204" pitchFamily="34" charset="0"/>
              </a:rPr>
              <a:t>Web application</a:t>
            </a:r>
          </a:p>
        </p:txBody>
      </p:sp>
      <p:sp>
        <p:nvSpPr>
          <p:cNvPr id="12" name="Rectangle 11"/>
          <p:cNvSpPr/>
          <p:nvPr/>
        </p:nvSpPr>
        <p:spPr bwMode="auto">
          <a:xfrm>
            <a:off x="5207008" y="3741188"/>
            <a:ext cx="1336337" cy="1228438"/>
          </a:xfrm>
          <a:prstGeom prst="rect">
            <a:avLst/>
          </a:prstGeom>
          <a:solidFill>
            <a:schemeClr val="accent2"/>
          </a:solidFill>
          <a:ln>
            <a:solidFill>
              <a:schemeClr val="tx1"/>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89639" tIns="44819" rIns="89639" bIns="44819" numCol="1" rtlCol="0" anchor="ctr" anchorCtr="0" compatLnSpc="1">
            <a:prstTxWarp prst="textNoShape">
              <a:avLst/>
            </a:prstTxWarp>
          </a:bodyPr>
          <a:lstStyle/>
          <a:p>
            <a:pPr algn="ctr" defTabSz="896091"/>
            <a:r>
              <a:rPr lang="en-US" sz="2000" dirty="0">
                <a:solidFill>
                  <a:srgbClr val="FFFFFF">
                    <a:alpha val="98824"/>
                  </a:srgbClr>
                </a:solidFill>
                <a:latin typeface="Calibri" panose="020F0502020204030204" pitchFamily="34" charset="0"/>
                <a:ea typeface="Segoe UI" pitchFamily="34" charset="0"/>
                <a:cs typeface="Calibri" panose="020F0502020204030204" pitchFamily="34" charset="0"/>
              </a:rPr>
              <a:t>Web API</a:t>
            </a:r>
          </a:p>
        </p:txBody>
      </p:sp>
      <p:sp>
        <p:nvSpPr>
          <p:cNvPr id="13" name="Oval 12"/>
          <p:cNvSpPr/>
          <p:nvPr/>
        </p:nvSpPr>
        <p:spPr bwMode="auto">
          <a:xfrm>
            <a:off x="4601959" y="4206002"/>
            <a:ext cx="298808" cy="298808"/>
          </a:xfrm>
          <a:prstGeom prst="ellipse">
            <a:avLst/>
          </a:prstGeom>
          <a:solidFill>
            <a:schemeClr val="accent2"/>
          </a:solidFill>
          <a:ln>
            <a:solidFill>
              <a:schemeClr val="tx1"/>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89639" tIns="44819" rIns="89639" bIns="44819" numCol="1" rtlCol="0" anchor="ctr" anchorCtr="0" compatLnSpc="1">
            <a:prstTxWarp prst="textNoShape">
              <a:avLst/>
            </a:prstTxWarp>
          </a:bodyPr>
          <a:lstStyle/>
          <a:p>
            <a:pPr algn="ctr" defTabSz="896091"/>
            <a:endParaRPr lang="en-US" sz="2000" dirty="0">
              <a:solidFill>
                <a:srgbClr val="FFFFFF">
                  <a:alpha val="98824"/>
                </a:srgbClr>
              </a:solidFill>
              <a:latin typeface="Calibri" panose="020F0502020204030204" pitchFamily="34" charset="0"/>
              <a:ea typeface="Segoe UI" pitchFamily="34" charset="0"/>
              <a:cs typeface="Calibri" panose="020F0502020204030204" pitchFamily="34" charset="0"/>
            </a:endParaRPr>
          </a:p>
        </p:txBody>
      </p:sp>
      <p:cxnSp>
        <p:nvCxnSpPr>
          <p:cNvPr id="14" name="Straight Connector 13"/>
          <p:cNvCxnSpPr>
            <a:stCxn id="13" idx="6"/>
            <a:endCxn id="12" idx="1"/>
          </p:cNvCxnSpPr>
          <p:nvPr/>
        </p:nvCxnSpPr>
        <p:spPr>
          <a:xfrm>
            <a:off x="4900767" y="4355406"/>
            <a:ext cx="306241" cy="1"/>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8" idx="3"/>
            <a:endCxn id="18" idx="2"/>
          </p:cNvCxnSpPr>
          <p:nvPr/>
        </p:nvCxnSpPr>
        <p:spPr>
          <a:xfrm>
            <a:off x="2429785" y="1966151"/>
            <a:ext cx="2172174" cy="308344"/>
          </a:xfrm>
          <a:prstGeom prst="straightConnector1">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9" idx="3"/>
            <a:endCxn id="13" idx="2"/>
          </p:cNvCxnSpPr>
          <p:nvPr/>
        </p:nvCxnSpPr>
        <p:spPr>
          <a:xfrm>
            <a:off x="2427209" y="3278006"/>
            <a:ext cx="2174750" cy="1077400"/>
          </a:xfrm>
          <a:prstGeom prst="straightConnector1">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10" idx="3"/>
            <a:endCxn id="13" idx="3"/>
          </p:cNvCxnSpPr>
          <p:nvPr/>
        </p:nvCxnSpPr>
        <p:spPr>
          <a:xfrm flipV="1">
            <a:off x="2427208" y="4461051"/>
            <a:ext cx="2218511" cy="406094"/>
          </a:xfrm>
          <a:prstGeom prst="straightConnector1">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8" name="Oval 17"/>
          <p:cNvSpPr/>
          <p:nvPr/>
        </p:nvSpPr>
        <p:spPr bwMode="auto">
          <a:xfrm>
            <a:off x="4601959" y="2125090"/>
            <a:ext cx="298808" cy="298808"/>
          </a:xfrm>
          <a:prstGeom prst="ellipse">
            <a:avLst/>
          </a:prstGeom>
          <a:solidFill>
            <a:schemeClr val="accent2"/>
          </a:solidFill>
          <a:ln>
            <a:solidFill>
              <a:schemeClr val="tx1"/>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89639" tIns="44819" rIns="89639" bIns="44819" numCol="1" rtlCol="0" anchor="ctr" anchorCtr="0" compatLnSpc="1">
            <a:prstTxWarp prst="textNoShape">
              <a:avLst/>
            </a:prstTxWarp>
          </a:bodyPr>
          <a:lstStyle/>
          <a:p>
            <a:pPr algn="ctr" defTabSz="896091"/>
            <a:endParaRPr lang="en-US" sz="2000" dirty="0">
              <a:solidFill>
                <a:srgbClr val="FFFFFF">
                  <a:alpha val="98824"/>
                </a:srgbClr>
              </a:solidFill>
              <a:latin typeface="Calibri" panose="020F0502020204030204" pitchFamily="34" charset="0"/>
              <a:ea typeface="Segoe UI" pitchFamily="34" charset="0"/>
              <a:cs typeface="Calibri" panose="020F0502020204030204" pitchFamily="34" charset="0"/>
            </a:endParaRPr>
          </a:p>
        </p:txBody>
      </p:sp>
      <p:cxnSp>
        <p:nvCxnSpPr>
          <p:cNvPr id="19" name="Straight Connector 18"/>
          <p:cNvCxnSpPr>
            <a:stCxn id="18" idx="6"/>
            <a:endCxn id="11" idx="1"/>
          </p:cNvCxnSpPr>
          <p:nvPr/>
        </p:nvCxnSpPr>
        <p:spPr>
          <a:xfrm>
            <a:off x="4900767" y="2274494"/>
            <a:ext cx="306241"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Elbow Connector 19"/>
          <p:cNvCxnSpPr>
            <a:stCxn id="11" idx="2"/>
            <a:endCxn id="13" idx="0"/>
          </p:cNvCxnSpPr>
          <p:nvPr/>
        </p:nvCxnSpPr>
        <p:spPr>
          <a:xfrm rot="5400000">
            <a:off x="4654627" y="2985451"/>
            <a:ext cx="1317289" cy="1123814"/>
          </a:xfrm>
          <a:prstGeom prst="bentConnector3">
            <a:avLst>
              <a:gd name="adj1" fmla="val 50000"/>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21" name="Picture 3" descr="C:\Users\skwan\AppData\Local\Microsoft\Windows\Temporary Internet Files\Content.IE5\XV12CURU\MC900435242[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3629" y="4217574"/>
            <a:ext cx="660723" cy="1307286"/>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skwan\AppData\Local\Microsoft\Windows\Temporary Internet Files\Content.IE5\UEHX77PN\MC900439836[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8643" y="2783342"/>
            <a:ext cx="878720" cy="87872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3" descr="C:\Users\skwan\AppData\Local\Microsoft\Windows\Temporary Internet Files\Content.IE5\Y3QCPM7G\MC900441338[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96508" y="1442012"/>
            <a:ext cx="896425" cy="896425"/>
          </a:xfrm>
          <a:prstGeom prst="rect">
            <a:avLst/>
          </a:prstGeom>
          <a:noFill/>
          <a:extLst>
            <a:ext uri="{909E8E84-426E-40DD-AFC4-6F175D3DCCD1}">
              <a14:hiddenFill xmlns:a14="http://schemas.microsoft.com/office/drawing/2010/main">
                <a:solidFill>
                  <a:srgbClr val="FFFFFF"/>
                </a:solidFill>
              </a14:hiddenFill>
            </a:ext>
          </a:extLst>
        </p:spPr>
      </p:pic>
      <p:sp>
        <p:nvSpPr>
          <p:cNvPr id="24" name="Rectangle 23"/>
          <p:cNvSpPr/>
          <p:nvPr/>
        </p:nvSpPr>
        <p:spPr bwMode="auto">
          <a:xfrm>
            <a:off x="9922625" y="3888458"/>
            <a:ext cx="1336337" cy="1228438"/>
          </a:xfrm>
          <a:prstGeom prst="rect">
            <a:avLst/>
          </a:prstGeom>
          <a:solidFill>
            <a:schemeClr val="accent2"/>
          </a:solidFill>
          <a:ln>
            <a:solidFill>
              <a:schemeClr val="tx1"/>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89639" tIns="44819" rIns="89639" bIns="44819" numCol="1" rtlCol="0" anchor="ctr" anchorCtr="0" compatLnSpc="1">
            <a:prstTxWarp prst="textNoShape">
              <a:avLst/>
            </a:prstTxWarp>
          </a:bodyPr>
          <a:lstStyle/>
          <a:p>
            <a:pPr algn="ctr" defTabSz="896091"/>
            <a:endParaRPr lang="en-US" sz="2000" dirty="0">
              <a:solidFill>
                <a:srgbClr val="FFFFFF">
                  <a:alpha val="98824"/>
                </a:srgbClr>
              </a:solidFill>
              <a:latin typeface="Calibri" panose="020F0502020204030204" pitchFamily="34" charset="0"/>
              <a:ea typeface="Segoe UI" pitchFamily="34" charset="0"/>
              <a:cs typeface="Calibri" panose="020F0502020204030204" pitchFamily="34" charset="0"/>
            </a:endParaRPr>
          </a:p>
        </p:txBody>
      </p:sp>
      <p:sp>
        <p:nvSpPr>
          <p:cNvPr id="25" name="Rectangle 24"/>
          <p:cNvSpPr/>
          <p:nvPr/>
        </p:nvSpPr>
        <p:spPr bwMode="auto">
          <a:xfrm>
            <a:off x="9922625" y="1807545"/>
            <a:ext cx="1336337" cy="1228438"/>
          </a:xfrm>
          <a:prstGeom prst="rect">
            <a:avLst/>
          </a:prstGeom>
          <a:solidFill>
            <a:schemeClr val="accent2"/>
          </a:solidFill>
          <a:ln>
            <a:solidFill>
              <a:schemeClr val="tx1"/>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89639" tIns="44819" rIns="89639" bIns="44819" numCol="1" rtlCol="0" anchor="ctr" anchorCtr="0" compatLnSpc="1">
            <a:prstTxWarp prst="textNoShape">
              <a:avLst/>
            </a:prstTxWarp>
          </a:bodyPr>
          <a:lstStyle/>
          <a:p>
            <a:pPr algn="ctr" defTabSz="896091"/>
            <a:endParaRPr lang="en-US" sz="2000" dirty="0">
              <a:solidFill>
                <a:srgbClr val="FFFFFF">
                  <a:alpha val="98824"/>
                </a:srgbClr>
              </a:solidFill>
              <a:latin typeface="Calibri" panose="020F0502020204030204" pitchFamily="34" charset="0"/>
              <a:ea typeface="Segoe UI" pitchFamily="34" charset="0"/>
              <a:cs typeface="Calibri" panose="020F0502020204030204" pitchFamily="34" charset="0"/>
            </a:endParaRPr>
          </a:p>
        </p:txBody>
      </p:sp>
      <p:sp>
        <p:nvSpPr>
          <p:cNvPr id="26" name="Rectangle 25"/>
          <p:cNvSpPr/>
          <p:nvPr/>
        </p:nvSpPr>
        <p:spPr bwMode="auto">
          <a:xfrm>
            <a:off x="9773220" y="1658141"/>
            <a:ext cx="1336337" cy="1228438"/>
          </a:xfrm>
          <a:prstGeom prst="rect">
            <a:avLst/>
          </a:prstGeom>
          <a:solidFill>
            <a:schemeClr val="accent2"/>
          </a:solidFill>
          <a:ln>
            <a:solidFill>
              <a:schemeClr val="tx1"/>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89639" tIns="44819" rIns="89639" bIns="44819" numCol="1" rtlCol="0" anchor="ctr" anchorCtr="0" compatLnSpc="1">
            <a:prstTxWarp prst="textNoShape">
              <a:avLst/>
            </a:prstTxWarp>
          </a:bodyPr>
          <a:lstStyle/>
          <a:p>
            <a:pPr algn="ctr" defTabSz="896091"/>
            <a:r>
              <a:rPr lang="en-US" sz="2000" dirty="0">
                <a:solidFill>
                  <a:srgbClr val="FFFFFF">
                    <a:alpha val="98824"/>
                  </a:srgbClr>
                </a:solidFill>
                <a:latin typeface="Calibri" panose="020F0502020204030204" pitchFamily="34" charset="0"/>
                <a:ea typeface="Segoe UI" pitchFamily="34" charset="0"/>
                <a:cs typeface="Calibri" panose="020F0502020204030204" pitchFamily="34" charset="0"/>
              </a:rPr>
              <a:t>Web API</a:t>
            </a:r>
          </a:p>
        </p:txBody>
      </p:sp>
      <p:sp>
        <p:nvSpPr>
          <p:cNvPr id="27" name="Rectangle 26"/>
          <p:cNvSpPr/>
          <p:nvPr/>
        </p:nvSpPr>
        <p:spPr bwMode="auto">
          <a:xfrm>
            <a:off x="9773220" y="3739053"/>
            <a:ext cx="1336337" cy="1228438"/>
          </a:xfrm>
          <a:prstGeom prst="rect">
            <a:avLst/>
          </a:prstGeom>
          <a:solidFill>
            <a:schemeClr val="accent2"/>
          </a:solidFill>
          <a:ln>
            <a:solidFill>
              <a:schemeClr val="tx1"/>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89639" tIns="44819" rIns="89639" bIns="44819" numCol="1" rtlCol="0" anchor="ctr" anchorCtr="0" compatLnSpc="1">
            <a:prstTxWarp prst="textNoShape">
              <a:avLst/>
            </a:prstTxWarp>
          </a:bodyPr>
          <a:lstStyle/>
          <a:p>
            <a:pPr algn="ctr" defTabSz="896091"/>
            <a:r>
              <a:rPr lang="en-US" sz="2000" dirty="0">
                <a:solidFill>
                  <a:srgbClr val="FFFFFF">
                    <a:alpha val="98824"/>
                  </a:srgbClr>
                </a:solidFill>
                <a:latin typeface="Calibri" panose="020F0502020204030204" pitchFamily="34" charset="0"/>
                <a:ea typeface="Segoe UI" pitchFamily="34" charset="0"/>
                <a:cs typeface="Calibri" panose="020F0502020204030204" pitchFamily="34" charset="0"/>
              </a:rPr>
              <a:t>Web API</a:t>
            </a:r>
          </a:p>
        </p:txBody>
      </p:sp>
      <p:sp>
        <p:nvSpPr>
          <p:cNvPr id="28" name="Oval 27"/>
          <p:cNvSpPr/>
          <p:nvPr/>
        </p:nvSpPr>
        <p:spPr bwMode="auto">
          <a:xfrm>
            <a:off x="9168171" y="4203867"/>
            <a:ext cx="298808" cy="298808"/>
          </a:xfrm>
          <a:prstGeom prst="ellipse">
            <a:avLst/>
          </a:prstGeom>
          <a:solidFill>
            <a:schemeClr val="accent2"/>
          </a:solidFill>
          <a:ln>
            <a:solidFill>
              <a:schemeClr val="tx1"/>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89639" tIns="44819" rIns="89639" bIns="44819" numCol="1" rtlCol="0" anchor="ctr" anchorCtr="0" compatLnSpc="1">
            <a:prstTxWarp prst="textNoShape">
              <a:avLst/>
            </a:prstTxWarp>
          </a:bodyPr>
          <a:lstStyle/>
          <a:p>
            <a:pPr algn="ctr" defTabSz="896091"/>
            <a:endParaRPr lang="en-US" sz="2000" dirty="0">
              <a:solidFill>
                <a:srgbClr val="FFFFFF">
                  <a:alpha val="98824"/>
                </a:srgbClr>
              </a:solidFill>
              <a:latin typeface="Calibri" panose="020F0502020204030204" pitchFamily="34" charset="0"/>
              <a:ea typeface="Segoe UI" pitchFamily="34" charset="0"/>
              <a:cs typeface="Calibri" panose="020F0502020204030204" pitchFamily="34" charset="0"/>
            </a:endParaRPr>
          </a:p>
        </p:txBody>
      </p:sp>
      <p:cxnSp>
        <p:nvCxnSpPr>
          <p:cNvPr id="29" name="Straight Connector 28"/>
          <p:cNvCxnSpPr>
            <a:stCxn id="28" idx="6"/>
            <a:endCxn id="27" idx="1"/>
          </p:cNvCxnSpPr>
          <p:nvPr/>
        </p:nvCxnSpPr>
        <p:spPr>
          <a:xfrm>
            <a:off x="9466979" y="4353272"/>
            <a:ext cx="306241" cy="1"/>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Oval 29"/>
          <p:cNvSpPr/>
          <p:nvPr/>
        </p:nvSpPr>
        <p:spPr bwMode="auto">
          <a:xfrm>
            <a:off x="9168171" y="2122956"/>
            <a:ext cx="298808" cy="298808"/>
          </a:xfrm>
          <a:prstGeom prst="ellipse">
            <a:avLst/>
          </a:prstGeom>
          <a:solidFill>
            <a:schemeClr val="accent2"/>
          </a:solidFill>
          <a:ln>
            <a:solidFill>
              <a:schemeClr val="tx1"/>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89639" tIns="44819" rIns="89639" bIns="44819" numCol="1" rtlCol="0" anchor="ctr" anchorCtr="0" compatLnSpc="1">
            <a:prstTxWarp prst="textNoShape">
              <a:avLst/>
            </a:prstTxWarp>
          </a:bodyPr>
          <a:lstStyle/>
          <a:p>
            <a:pPr algn="ctr" defTabSz="896091"/>
            <a:endParaRPr lang="en-US" sz="2000" dirty="0">
              <a:solidFill>
                <a:srgbClr val="FFFFFF">
                  <a:alpha val="98824"/>
                </a:srgbClr>
              </a:solidFill>
              <a:latin typeface="Calibri" panose="020F0502020204030204" pitchFamily="34" charset="0"/>
              <a:ea typeface="Segoe UI" pitchFamily="34" charset="0"/>
              <a:cs typeface="Calibri" panose="020F0502020204030204" pitchFamily="34" charset="0"/>
            </a:endParaRPr>
          </a:p>
        </p:txBody>
      </p:sp>
      <p:cxnSp>
        <p:nvCxnSpPr>
          <p:cNvPr id="31" name="Straight Connector 30"/>
          <p:cNvCxnSpPr>
            <a:stCxn id="30" idx="6"/>
            <a:endCxn id="26" idx="1"/>
          </p:cNvCxnSpPr>
          <p:nvPr/>
        </p:nvCxnSpPr>
        <p:spPr>
          <a:xfrm>
            <a:off x="9466979" y="2272360"/>
            <a:ext cx="306241"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stCxn id="12" idx="3"/>
            <a:endCxn id="28" idx="2"/>
          </p:cNvCxnSpPr>
          <p:nvPr/>
        </p:nvCxnSpPr>
        <p:spPr>
          <a:xfrm flipV="1">
            <a:off x="6543345" y="4353272"/>
            <a:ext cx="2624826" cy="2135"/>
          </a:xfrm>
          <a:prstGeom prst="straightConnector1">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stCxn id="11" idx="3"/>
            <a:endCxn id="30" idx="2"/>
          </p:cNvCxnSpPr>
          <p:nvPr/>
        </p:nvCxnSpPr>
        <p:spPr>
          <a:xfrm flipV="1">
            <a:off x="6543345" y="2272361"/>
            <a:ext cx="2624826" cy="2134"/>
          </a:xfrm>
          <a:prstGeom prst="straightConnector1">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stCxn id="35" idx="3"/>
            <a:endCxn id="13" idx="1"/>
          </p:cNvCxnSpPr>
          <p:nvPr/>
        </p:nvCxnSpPr>
        <p:spPr>
          <a:xfrm>
            <a:off x="2539871" y="2298114"/>
            <a:ext cx="2105847" cy="1951647"/>
          </a:xfrm>
          <a:prstGeom prst="straightConnector1">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5" name="Rectangle 34"/>
          <p:cNvSpPr/>
          <p:nvPr/>
        </p:nvSpPr>
        <p:spPr bwMode="auto">
          <a:xfrm>
            <a:off x="1976732" y="2122956"/>
            <a:ext cx="563139" cy="350315"/>
          </a:xfrm>
          <a:prstGeom prst="rect">
            <a:avLst/>
          </a:prstGeom>
          <a:solidFill>
            <a:schemeClr val="accent2"/>
          </a:solid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2000" dirty="0">
                <a:gradFill>
                  <a:gsLst>
                    <a:gs pos="0">
                      <a:srgbClr val="FFFFFF"/>
                    </a:gs>
                    <a:gs pos="100000">
                      <a:srgbClr val="FFFFFF"/>
                    </a:gs>
                  </a:gsLst>
                  <a:lin ang="5400000" scaled="0"/>
                </a:gradFill>
                <a:latin typeface="Calibri" panose="020F0502020204030204" pitchFamily="34" charset="0"/>
                <a:ea typeface="Segoe UI" pitchFamily="34" charset="0"/>
                <a:cs typeface="Calibri" panose="020F0502020204030204" pitchFamily="34" charset="0"/>
              </a:rPr>
              <a:t>js</a:t>
            </a:r>
          </a:p>
        </p:txBody>
      </p:sp>
    </p:spTree>
    <p:extLst>
      <p:ext uri="{BB962C8B-B14F-4D97-AF65-F5344CB8AC3E}">
        <p14:creationId xmlns:p14="http://schemas.microsoft.com/office/powerpoint/2010/main" val="11109406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711428" y="5027164"/>
            <a:ext cx="8534400" cy="1507067"/>
          </a:xfrm>
        </p:spPr>
        <p:txBody>
          <a:bodyPr/>
          <a:lstStyle/>
          <a:p>
            <a:r>
              <a:rPr lang="en-US" sz="2000" dirty="0">
                <a:latin typeface="Calibri" panose="020F0502020204030204" pitchFamily="34" charset="0"/>
                <a:cs typeface="Calibri" panose="020F0502020204030204" pitchFamily="34" charset="0"/>
              </a:rPr>
              <a:t>Authentication Scenarios</a:t>
            </a:r>
          </a:p>
        </p:txBody>
      </p:sp>
      <p:sp>
        <p:nvSpPr>
          <p:cNvPr id="4" name="Rectangle 3"/>
          <p:cNvSpPr/>
          <p:nvPr/>
        </p:nvSpPr>
        <p:spPr bwMode="auto">
          <a:xfrm>
            <a:off x="5356413" y="3890592"/>
            <a:ext cx="1336337" cy="1228438"/>
          </a:xfrm>
          <a:prstGeom prst="rect">
            <a:avLst/>
          </a:prstGeom>
          <a:solidFill>
            <a:schemeClr val="accent2"/>
          </a:solidFill>
          <a:ln>
            <a:solidFill>
              <a:schemeClr val="tx1"/>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89639" tIns="44819" rIns="89639" bIns="44819" numCol="1" rtlCol="0" anchor="ctr" anchorCtr="0" compatLnSpc="1">
            <a:prstTxWarp prst="textNoShape">
              <a:avLst/>
            </a:prstTxWarp>
          </a:bodyPr>
          <a:lstStyle/>
          <a:p>
            <a:pPr algn="ctr" defTabSz="896091"/>
            <a:endParaRPr lang="en-US" sz="2000" dirty="0">
              <a:solidFill>
                <a:srgbClr val="FFFFFF">
                  <a:alpha val="98824"/>
                </a:srgbClr>
              </a:solidFill>
              <a:latin typeface="Calibri" panose="020F0502020204030204" pitchFamily="34" charset="0"/>
              <a:ea typeface="Segoe UI" pitchFamily="34" charset="0"/>
              <a:cs typeface="Calibri" panose="020F0502020204030204" pitchFamily="34" charset="0"/>
            </a:endParaRPr>
          </a:p>
        </p:txBody>
      </p:sp>
      <p:sp>
        <p:nvSpPr>
          <p:cNvPr id="5" name="Rectangle 4"/>
          <p:cNvSpPr/>
          <p:nvPr/>
        </p:nvSpPr>
        <p:spPr bwMode="auto">
          <a:xfrm>
            <a:off x="5356413" y="1809679"/>
            <a:ext cx="1336337" cy="1228438"/>
          </a:xfrm>
          <a:prstGeom prst="rect">
            <a:avLst/>
          </a:prstGeom>
          <a:solidFill>
            <a:schemeClr val="accent2"/>
          </a:solidFill>
          <a:ln>
            <a:solidFill>
              <a:schemeClr val="tx1"/>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89639" tIns="44819" rIns="89639" bIns="44819" numCol="1" rtlCol="0" anchor="ctr" anchorCtr="0" compatLnSpc="1">
            <a:prstTxWarp prst="textNoShape">
              <a:avLst/>
            </a:prstTxWarp>
          </a:bodyPr>
          <a:lstStyle/>
          <a:p>
            <a:pPr algn="ctr" defTabSz="896091"/>
            <a:endParaRPr lang="en-US" sz="2000" dirty="0">
              <a:solidFill>
                <a:srgbClr val="FFFFFF">
                  <a:alpha val="98824"/>
                </a:srgbClr>
              </a:solidFill>
              <a:latin typeface="Calibri" panose="020F0502020204030204" pitchFamily="34" charset="0"/>
              <a:ea typeface="Segoe UI" pitchFamily="34" charset="0"/>
              <a:cs typeface="Calibri" panose="020F0502020204030204" pitchFamily="34" charset="0"/>
            </a:endParaRPr>
          </a:p>
        </p:txBody>
      </p:sp>
      <p:sp>
        <p:nvSpPr>
          <p:cNvPr id="6" name="Rectangle 5"/>
          <p:cNvSpPr/>
          <p:nvPr/>
        </p:nvSpPr>
        <p:spPr bwMode="auto">
          <a:xfrm>
            <a:off x="913169" y="1670264"/>
            <a:ext cx="1516616" cy="591773"/>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89639" tIns="44819" rIns="89639" bIns="44819" numCol="1" rtlCol="0" anchor="ctr" anchorCtr="0" compatLnSpc="1">
            <a:prstTxWarp prst="textNoShape">
              <a:avLst/>
            </a:prstTxWarp>
          </a:bodyPr>
          <a:lstStyle/>
          <a:p>
            <a:pPr algn="r" defTabSz="896091"/>
            <a:r>
              <a:rPr lang="en-US" sz="2000" dirty="0">
                <a:solidFill>
                  <a:srgbClr val="FFFFFF">
                    <a:alpha val="98824"/>
                  </a:srgbClr>
                </a:solidFill>
                <a:latin typeface="Calibri" panose="020F0502020204030204" pitchFamily="34" charset="0"/>
                <a:ea typeface="Segoe UI" pitchFamily="34" charset="0"/>
                <a:cs typeface="Calibri" panose="020F0502020204030204" pitchFamily="34" charset="0"/>
              </a:rPr>
              <a:t>Browser</a:t>
            </a:r>
          </a:p>
        </p:txBody>
      </p:sp>
      <p:sp>
        <p:nvSpPr>
          <p:cNvPr id="7" name="Rectangle 6"/>
          <p:cNvSpPr/>
          <p:nvPr/>
        </p:nvSpPr>
        <p:spPr bwMode="auto">
          <a:xfrm>
            <a:off x="910592" y="2982119"/>
            <a:ext cx="1516617" cy="591773"/>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89639" tIns="44819" rIns="89639" bIns="44819" numCol="1" rtlCol="0" anchor="ctr" anchorCtr="0" compatLnSpc="1">
            <a:prstTxWarp prst="textNoShape">
              <a:avLst/>
            </a:prstTxWarp>
          </a:bodyPr>
          <a:lstStyle/>
          <a:p>
            <a:pPr algn="r" defTabSz="896091"/>
            <a:r>
              <a:rPr lang="en-US" sz="2000" dirty="0">
                <a:solidFill>
                  <a:srgbClr val="FFFFFF">
                    <a:alpha val="98824"/>
                  </a:srgbClr>
                </a:solidFill>
                <a:latin typeface="Calibri" panose="020F0502020204030204" pitchFamily="34" charset="0"/>
                <a:ea typeface="Segoe UI" pitchFamily="34" charset="0"/>
                <a:cs typeface="Calibri" panose="020F0502020204030204" pitchFamily="34" charset="0"/>
              </a:rPr>
              <a:t>Native app</a:t>
            </a:r>
          </a:p>
        </p:txBody>
      </p:sp>
      <p:sp>
        <p:nvSpPr>
          <p:cNvPr id="8" name="Rectangle 7"/>
          <p:cNvSpPr/>
          <p:nvPr/>
        </p:nvSpPr>
        <p:spPr bwMode="auto">
          <a:xfrm>
            <a:off x="910592" y="4571258"/>
            <a:ext cx="1516616" cy="591773"/>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89639" tIns="44819" rIns="89639" bIns="44819" numCol="1" rtlCol="0" anchor="ctr" anchorCtr="0" compatLnSpc="1">
            <a:prstTxWarp prst="textNoShape">
              <a:avLst/>
            </a:prstTxWarp>
          </a:bodyPr>
          <a:lstStyle/>
          <a:p>
            <a:pPr algn="r" defTabSz="896091"/>
            <a:r>
              <a:rPr lang="en-US" sz="2000" dirty="0">
                <a:solidFill>
                  <a:srgbClr val="FFFFFF">
                    <a:alpha val="98824"/>
                  </a:srgbClr>
                </a:solidFill>
                <a:latin typeface="Calibri" panose="020F0502020204030204" pitchFamily="34" charset="0"/>
                <a:ea typeface="Segoe UI" pitchFamily="34" charset="0"/>
                <a:cs typeface="Calibri" panose="020F0502020204030204" pitchFamily="34" charset="0"/>
              </a:rPr>
              <a:t>Server app</a:t>
            </a:r>
          </a:p>
        </p:txBody>
      </p:sp>
      <p:sp>
        <p:nvSpPr>
          <p:cNvPr id="9" name="Rectangle 8"/>
          <p:cNvSpPr/>
          <p:nvPr/>
        </p:nvSpPr>
        <p:spPr bwMode="auto">
          <a:xfrm>
            <a:off x="5207008" y="1660275"/>
            <a:ext cx="1336337" cy="1228438"/>
          </a:xfrm>
          <a:prstGeom prst="rect">
            <a:avLst/>
          </a:prstGeom>
          <a:solidFill>
            <a:schemeClr val="accent2"/>
          </a:solidFill>
          <a:ln>
            <a:solidFill>
              <a:schemeClr val="tx1"/>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89639" tIns="44819" rIns="89639" bIns="44819" numCol="1" rtlCol="0" anchor="ctr" anchorCtr="0" compatLnSpc="1">
            <a:prstTxWarp prst="textNoShape">
              <a:avLst/>
            </a:prstTxWarp>
          </a:bodyPr>
          <a:lstStyle/>
          <a:p>
            <a:pPr algn="ctr" defTabSz="896091"/>
            <a:r>
              <a:rPr lang="en-US" sz="2000" dirty="0">
                <a:solidFill>
                  <a:srgbClr val="FFFFFF">
                    <a:alpha val="98824"/>
                  </a:srgbClr>
                </a:solidFill>
                <a:latin typeface="Calibri" panose="020F0502020204030204" pitchFamily="34" charset="0"/>
                <a:ea typeface="Segoe UI" pitchFamily="34" charset="0"/>
                <a:cs typeface="Calibri" panose="020F0502020204030204" pitchFamily="34" charset="0"/>
              </a:rPr>
              <a:t>Web application</a:t>
            </a:r>
          </a:p>
        </p:txBody>
      </p:sp>
      <p:sp>
        <p:nvSpPr>
          <p:cNvPr id="10" name="Rectangle 9"/>
          <p:cNvSpPr/>
          <p:nvPr/>
        </p:nvSpPr>
        <p:spPr bwMode="auto">
          <a:xfrm>
            <a:off x="5207008" y="3741188"/>
            <a:ext cx="1336337" cy="1228438"/>
          </a:xfrm>
          <a:prstGeom prst="rect">
            <a:avLst/>
          </a:prstGeom>
          <a:solidFill>
            <a:schemeClr val="accent2"/>
          </a:solidFill>
          <a:ln>
            <a:solidFill>
              <a:schemeClr val="tx1"/>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89639" tIns="44819" rIns="89639" bIns="44819" numCol="1" rtlCol="0" anchor="ctr" anchorCtr="0" compatLnSpc="1">
            <a:prstTxWarp prst="textNoShape">
              <a:avLst/>
            </a:prstTxWarp>
          </a:bodyPr>
          <a:lstStyle/>
          <a:p>
            <a:pPr algn="ctr" defTabSz="896091"/>
            <a:r>
              <a:rPr lang="en-US" sz="2000" dirty="0">
                <a:solidFill>
                  <a:srgbClr val="FFFFFF">
                    <a:alpha val="98824"/>
                  </a:srgbClr>
                </a:solidFill>
                <a:latin typeface="Calibri" panose="020F0502020204030204" pitchFamily="34" charset="0"/>
                <a:ea typeface="Segoe UI" pitchFamily="34" charset="0"/>
                <a:cs typeface="Calibri" panose="020F0502020204030204" pitchFamily="34" charset="0"/>
              </a:rPr>
              <a:t>Web API</a:t>
            </a:r>
          </a:p>
        </p:txBody>
      </p:sp>
      <p:sp>
        <p:nvSpPr>
          <p:cNvPr id="11" name="Oval 10"/>
          <p:cNvSpPr/>
          <p:nvPr/>
        </p:nvSpPr>
        <p:spPr bwMode="auto">
          <a:xfrm>
            <a:off x="4601959" y="4206002"/>
            <a:ext cx="298808" cy="298808"/>
          </a:xfrm>
          <a:prstGeom prst="ellipse">
            <a:avLst/>
          </a:prstGeom>
          <a:solidFill>
            <a:schemeClr val="accent2"/>
          </a:solidFill>
          <a:ln>
            <a:solidFill>
              <a:schemeClr val="tx1"/>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89639" tIns="44819" rIns="89639" bIns="44819" numCol="1" rtlCol="0" anchor="ctr" anchorCtr="0" compatLnSpc="1">
            <a:prstTxWarp prst="textNoShape">
              <a:avLst/>
            </a:prstTxWarp>
          </a:bodyPr>
          <a:lstStyle/>
          <a:p>
            <a:pPr algn="ctr" defTabSz="896091"/>
            <a:endParaRPr lang="en-US" sz="2000" dirty="0">
              <a:solidFill>
                <a:srgbClr val="FFFFFF">
                  <a:alpha val="98824"/>
                </a:srgbClr>
              </a:solidFill>
              <a:latin typeface="Calibri" panose="020F0502020204030204" pitchFamily="34" charset="0"/>
              <a:ea typeface="Segoe UI" pitchFamily="34" charset="0"/>
              <a:cs typeface="Calibri" panose="020F0502020204030204" pitchFamily="34" charset="0"/>
            </a:endParaRPr>
          </a:p>
        </p:txBody>
      </p:sp>
      <p:cxnSp>
        <p:nvCxnSpPr>
          <p:cNvPr id="12" name="Straight Connector 11"/>
          <p:cNvCxnSpPr>
            <a:stCxn id="11" idx="6"/>
            <a:endCxn id="10" idx="1"/>
          </p:cNvCxnSpPr>
          <p:nvPr/>
        </p:nvCxnSpPr>
        <p:spPr>
          <a:xfrm>
            <a:off x="4900767" y="4355406"/>
            <a:ext cx="306241" cy="1"/>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6" idx="3"/>
            <a:endCxn id="16" idx="2"/>
          </p:cNvCxnSpPr>
          <p:nvPr/>
        </p:nvCxnSpPr>
        <p:spPr>
          <a:xfrm>
            <a:off x="2429785" y="1966151"/>
            <a:ext cx="2172174" cy="308344"/>
          </a:xfrm>
          <a:prstGeom prst="straightConnector1">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7" idx="3"/>
            <a:endCxn id="11" idx="2"/>
          </p:cNvCxnSpPr>
          <p:nvPr/>
        </p:nvCxnSpPr>
        <p:spPr>
          <a:xfrm>
            <a:off x="2427209" y="3278006"/>
            <a:ext cx="2174750" cy="1077400"/>
          </a:xfrm>
          <a:prstGeom prst="straightConnector1">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8" idx="3"/>
            <a:endCxn id="11" idx="3"/>
          </p:cNvCxnSpPr>
          <p:nvPr/>
        </p:nvCxnSpPr>
        <p:spPr>
          <a:xfrm flipV="1">
            <a:off x="2427208" y="4461051"/>
            <a:ext cx="2218511" cy="406094"/>
          </a:xfrm>
          <a:prstGeom prst="straightConnector1">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6" name="Oval 15"/>
          <p:cNvSpPr/>
          <p:nvPr/>
        </p:nvSpPr>
        <p:spPr bwMode="auto">
          <a:xfrm>
            <a:off x="4601959" y="2125090"/>
            <a:ext cx="298808" cy="298808"/>
          </a:xfrm>
          <a:prstGeom prst="ellipse">
            <a:avLst/>
          </a:prstGeom>
          <a:solidFill>
            <a:schemeClr val="accent2"/>
          </a:solidFill>
          <a:ln>
            <a:solidFill>
              <a:schemeClr val="tx1"/>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89639" tIns="44819" rIns="89639" bIns="44819" numCol="1" rtlCol="0" anchor="ctr" anchorCtr="0" compatLnSpc="1">
            <a:prstTxWarp prst="textNoShape">
              <a:avLst/>
            </a:prstTxWarp>
          </a:bodyPr>
          <a:lstStyle/>
          <a:p>
            <a:pPr algn="ctr" defTabSz="896091"/>
            <a:endParaRPr lang="en-US" sz="2000" dirty="0">
              <a:solidFill>
                <a:srgbClr val="FFFFFF">
                  <a:alpha val="98824"/>
                </a:srgbClr>
              </a:solidFill>
              <a:latin typeface="Calibri" panose="020F0502020204030204" pitchFamily="34" charset="0"/>
              <a:ea typeface="Segoe UI" pitchFamily="34" charset="0"/>
              <a:cs typeface="Calibri" panose="020F0502020204030204" pitchFamily="34" charset="0"/>
            </a:endParaRPr>
          </a:p>
        </p:txBody>
      </p:sp>
      <p:cxnSp>
        <p:nvCxnSpPr>
          <p:cNvPr id="17" name="Straight Connector 16"/>
          <p:cNvCxnSpPr>
            <a:stCxn id="16" idx="6"/>
            <a:endCxn id="9" idx="1"/>
          </p:cNvCxnSpPr>
          <p:nvPr/>
        </p:nvCxnSpPr>
        <p:spPr>
          <a:xfrm>
            <a:off x="4900767" y="2274494"/>
            <a:ext cx="306241"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Elbow Connector 17"/>
          <p:cNvCxnSpPr>
            <a:stCxn id="9" idx="2"/>
            <a:endCxn id="11" idx="0"/>
          </p:cNvCxnSpPr>
          <p:nvPr/>
        </p:nvCxnSpPr>
        <p:spPr>
          <a:xfrm rot="5400000">
            <a:off x="4654627" y="2985451"/>
            <a:ext cx="1317289" cy="1123814"/>
          </a:xfrm>
          <a:prstGeom prst="bentConnector3">
            <a:avLst>
              <a:gd name="adj1" fmla="val 50000"/>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19" name="Picture 3" descr="C:\Users\skwan\AppData\Local\Microsoft\Windows\Temporary Internet Files\Content.IE5\XV12CURU\MC900435242[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3629" y="4217574"/>
            <a:ext cx="660723" cy="1307286"/>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descr="C:\Users\skwan\AppData\Local\Microsoft\Windows\Temporary Internet Files\Content.IE5\UEHX77PN\MC900439836[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8643" y="2783342"/>
            <a:ext cx="878720" cy="87872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3" descr="C:\Users\skwan\AppData\Local\Microsoft\Windows\Temporary Internet Files\Content.IE5\Y3QCPM7G\MC900441338[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96508" y="1442012"/>
            <a:ext cx="896425" cy="896425"/>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21"/>
          <p:cNvSpPr/>
          <p:nvPr/>
        </p:nvSpPr>
        <p:spPr bwMode="auto">
          <a:xfrm>
            <a:off x="9922625" y="3888458"/>
            <a:ext cx="1336337" cy="1228438"/>
          </a:xfrm>
          <a:prstGeom prst="rect">
            <a:avLst/>
          </a:prstGeom>
          <a:solidFill>
            <a:schemeClr val="accent2"/>
          </a:solidFill>
          <a:ln>
            <a:solidFill>
              <a:schemeClr val="tx1"/>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89639" tIns="44819" rIns="89639" bIns="44819" numCol="1" rtlCol="0" anchor="ctr" anchorCtr="0" compatLnSpc="1">
            <a:prstTxWarp prst="textNoShape">
              <a:avLst/>
            </a:prstTxWarp>
          </a:bodyPr>
          <a:lstStyle/>
          <a:p>
            <a:pPr algn="ctr" defTabSz="896091"/>
            <a:endParaRPr lang="en-US" sz="2000" dirty="0">
              <a:solidFill>
                <a:srgbClr val="FFFFFF">
                  <a:alpha val="98824"/>
                </a:srgbClr>
              </a:solidFill>
              <a:latin typeface="Calibri" panose="020F0502020204030204" pitchFamily="34" charset="0"/>
              <a:ea typeface="Segoe UI" pitchFamily="34" charset="0"/>
              <a:cs typeface="Calibri" panose="020F0502020204030204" pitchFamily="34" charset="0"/>
            </a:endParaRPr>
          </a:p>
        </p:txBody>
      </p:sp>
      <p:sp>
        <p:nvSpPr>
          <p:cNvPr id="23" name="Rectangle 22"/>
          <p:cNvSpPr/>
          <p:nvPr/>
        </p:nvSpPr>
        <p:spPr bwMode="auto">
          <a:xfrm>
            <a:off x="9922625" y="1807545"/>
            <a:ext cx="1336337" cy="1228438"/>
          </a:xfrm>
          <a:prstGeom prst="rect">
            <a:avLst/>
          </a:prstGeom>
          <a:solidFill>
            <a:schemeClr val="accent2"/>
          </a:solidFill>
          <a:ln>
            <a:solidFill>
              <a:schemeClr val="tx1"/>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89639" tIns="44819" rIns="89639" bIns="44819" numCol="1" rtlCol="0" anchor="ctr" anchorCtr="0" compatLnSpc="1">
            <a:prstTxWarp prst="textNoShape">
              <a:avLst/>
            </a:prstTxWarp>
          </a:bodyPr>
          <a:lstStyle/>
          <a:p>
            <a:pPr algn="ctr" defTabSz="896091"/>
            <a:endParaRPr lang="en-US" sz="2000" dirty="0">
              <a:solidFill>
                <a:srgbClr val="FFFFFF">
                  <a:alpha val="98824"/>
                </a:srgbClr>
              </a:solidFill>
              <a:latin typeface="Calibri" panose="020F0502020204030204" pitchFamily="34" charset="0"/>
              <a:ea typeface="Segoe UI" pitchFamily="34" charset="0"/>
              <a:cs typeface="Calibri" panose="020F0502020204030204" pitchFamily="34" charset="0"/>
            </a:endParaRPr>
          </a:p>
        </p:txBody>
      </p:sp>
      <p:sp>
        <p:nvSpPr>
          <p:cNvPr id="24" name="Rectangle 23"/>
          <p:cNvSpPr/>
          <p:nvPr/>
        </p:nvSpPr>
        <p:spPr bwMode="auto">
          <a:xfrm>
            <a:off x="9773220" y="1658141"/>
            <a:ext cx="1336337" cy="1228438"/>
          </a:xfrm>
          <a:prstGeom prst="rect">
            <a:avLst/>
          </a:prstGeom>
          <a:solidFill>
            <a:schemeClr val="accent2"/>
          </a:solidFill>
          <a:ln>
            <a:solidFill>
              <a:schemeClr val="tx1"/>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89639" tIns="44819" rIns="89639" bIns="44819" numCol="1" rtlCol="0" anchor="ctr" anchorCtr="0" compatLnSpc="1">
            <a:prstTxWarp prst="textNoShape">
              <a:avLst/>
            </a:prstTxWarp>
          </a:bodyPr>
          <a:lstStyle/>
          <a:p>
            <a:pPr algn="ctr" defTabSz="896091"/>
            <a:r>
              <a:rPr lang="en-US" sz="2000" dirty="0">
                <a:solidFill>
                  <a:srgbClr val="FFFFFF">
                    <a:alpha val="98824"/>
                  </a:srgbClr>
                </a:solidFill>
                <a:latin typeface="Calibri" panose="020F0502020204030204" pitchFamily="34" charset="0"/>
                <a:ea typeface="Segoe UI" pitchFamily="34" charset="0"/>
                <a:cs typeface="Calibri" panose="020F0502020204030204" pitchFamily="34" charset="0"/>
              </a:rPr>
              <a:t>Web API</a:t>
            </a:r>
          </a:p>
        </p:txBody>
      </p:sp>
      <p:sp>
        <p:nvSpPr>
          <p:cNvPr id="25" name="Rectangle 24"/>
          <p:cNvSpPr/>
          <p:nvPr/>
        </p:nvSpPr>
        <p:spPr bwMode="auto">
          <a:xfrm>
            <a:off x="9773220" y="3739053"/>
            <a:ext cx="1336337" cy="1228438"/>
          </a:xfrm>
          <a:prstGeom prst="rect">
            <a:avLst/>
          </a:prstGeom>
          <a:solidFill>
            <a:schemeClr val="accent2"/>
          </a:solidFill>
          <a:ln>
            <a:solidFill>
              <a:schemeClr val="tx1"/>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89639" tIns="44819" rIns="89639" bIns="44819" numCol="1" rtlCol="0" anchor="ctr" anchorCtr="0" compatLnSpc="1">
            <a:prstTxWarp prst="textNoShape">
              <a:avLst/>
            </a:prstTxWarp>
          </a:bodyPr>
          <a:lstStyle/>
          <a:p>
            <a:pPr algn="ctr" defTabSz="896091"/>
            <a:r>
              <a:rPr lang="en-US" sz="2000" dirty="0">
                <a:solidFill>
                  <a:srgbClr val="FFFFFF">
                    <a:alpha val="98824"/>
                  </a:srgbClr>
                </a:solidFill>
                <a:latin typeface="Calibri" panose="020F0502020204030204" pitchFamily="34" charset="0"/>
                <a:ea typeface="Segoe UI" pitchFamily="34" charset="0"/>
                <a:cs typeface="Calibri" panose="020F0502020204030204" pitchFamily="34" charset="0"/>
              </a:rPr>
              <a:t>Web API</a:t>
            </a:r>
          </a:p>
        </p:txBody>
      </p:sp>
      <p:sp>
        <p:nvSpPr>
          <p:cNvPr id="26" name="Oval 25"/>
          <p:cNvSpPr/>
          <p:nvPr/>
        </p:nvSpPr>
        <p:spPr bwMode="auto">
          <a:xfrm>
            <a:off x="9168171" y="4203867"/>
            <a:ext cx="298808" cy="298808"/>
          </a:xfrm>
          <a:prstGeom prst="ellipse">
            <a:avLst/>
          </a:prstGeom>
          <a:solidFill>
            <a:schemeClr val="accent2"/>
          </a:solidFill>
          <a:ln>
            <a:solidFill>
              <a:schemeClr val="tx1"/>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89639" tIns="44819" rIns="89639" bIns="44819" numCol="1" rtlCol="0" anchor="ctr" anchorCtr="0" compatLnSpc="1">
            <a:prstTxWarp prst="textNoShape">
              <a:avLst/>
            </a:prstTxWarp>
          </a:bodyPr>
          <a:lstStyle/>
          <a:p>
            <a:pPr algn="ctr" defTabSz="896091"/>
            <a:endParaRPr lang="en-US" sz="2000" dirty="0">
              <a:solidFill>
                <a:srgbClr val="FFFFFF">
                  <a:alpha val="98824"/>
                </a:srgbClr>
              </a:solidFill>
              <a:latin typeface="Calibri" panose="020F0502020204030204" pitchFamily="34" charset="0"/>
              <a:ea typeface="Segoe UI" pitchFamily="34" charset="0"/>
              <a:cs typeface="Calibri" panose="020F0502020204030204" pitchFamily="34" charset="0"/>
            </a:endParaRPr>
          </a:p>
        </p:txBody>
      </p:sp>
      <p:cxnSp>
        <p:nvCxnSpPr>
          <p:cNvPr id="27" name="Straight Connector 26"/>
          <p:cNvCxnSpPr>
            <a:stCxn id="26" idx="6"/>
            <a:endCxn id="25" idx="1"/>
          </p:cNvCxnSpPr>
          <p:nvPr/>
        </p:nvCxnSpPr>
        <p:spPr>
          <a:xfrm>
            <a:off x="9466979" y="4353272"/>
            <a:ext cx="306241" cy="1"/>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Oval 27"/>
          <p:cNvSpPr/>
          <p:nvPr/>
        </p:nvSpPr>
        <p:spPr bwMode="auto">
          <a:xfrm>
            <a:off x="9168171" y="2122956"/>
            <a:ext cx="298808" cy="298808"/>
          </a:xfrm>
          <a:prstGeom prst="ellipse">
            <a:avLst/>
          </a:prstGeom>
          <a:solidFill>
            <a:schemeClr val="accent2"/>
          </a:solidFill>
          <a:ln>
            <a:solidFill>
              <a:schemeClr val="tx1"/>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89639" tIns="44819" rIns="89639" bIns="44819" numCol="1" rtlCol="0" anchor="ctr" anchorCtr="0" compatLnSpc="1">
            <a:prstTxWarp prst="textNoShape">
              <a:avLst/>
            </a:prstTxWarp>
          </a:bodyPr>
          <a:lstStyle/>
          <a:p>
            <a:pPr algn="ctr" defTabSz="896091"/>
            <a:endParaRPr lang="en-US" sz="2000" dirty="0">
              <a:solidFill>
                <a:srgbClr val="FFFFFF">
                  <a:alpha val="98824"/>
                </a:srgbClr>
              </a:solidFill>
              <a:latin typeface="Calibri" panose="020F0502020204030204" pitchFamily="34" charset="0"/>
              <a:ea typeface="Segoe UI" pitchFamily="34" charset="0"/>
              <a:cs typeface="Calibri" panose="020F0502020204030204" pitchFamily="34" charset="0"/>
            </a:endParaRPr>
          </a:p>
        </p:txBody>
      </p:sp>
      <p:cxnSp>
        <p:nvCxnSpPr>
          <p:cNvPr id="29" name="Straight Connector 28"/>
          <p:cNvCxnSpPr>
            <a:stCxn id="28" idx="6"/>
            <a:endCxn id="24" idx="1"/>
          </p:cNvCxnSpPr>
          <p:nvPr/>
        </p:nvCxnSpPr>
        <p:spPr>
          <a:xfrm>
            <a:off x="9466979" y="2272360"/>
            <a:ext cx="306241"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stCxn id="10" idx="3"/>
            <a:endCxn id="26" idx="2"/>
          </p:cNvCxnSpPr>
          <p:nvPr/>
        </p:nvCxnSpPr>
        <p:spPr>
          <a:xfrm flipV="1">
            <a:off x="6543345" y="4353272"/>
            <a:ext cx="2624826" cy="2135"/>
          </a:xfrm>
          <a:prstGeom prst="straightConnector1">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stCxn id="9" idx="3"/>
            <a:endCxn id="28" idx="2"/>
          </p:cNvCxnSpPr>
          <p:nvPr/>
        </p:nvCxnSpPr>
        <p:spPr>
          <a:xfrm flipV="1">
            <a:off x="6543345" y="2272361"/>
            <a:ext cx="2624826" cy="2134"/>
          </a:xfrm>
          <a:prstGeom prst="straightConnector1">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711428" y="6043601"/>
            <a:ext cx="10626305" cy="458034"/>
          </a:xfrm>
          <a:prstGeom prst="rect">
            <a:avLst/>
          </a:prstGeom>
          <a:noFill/>
        </p:spPr>
        <p:txBody>
          <a:bodyPr wrap="square" lIns="89642" tIns="89642" rIns="89642" bIns="89642" rtlCol="0">
            <a:spAutoFit/>
          </a:bodyPr>
          <a:lstStyle/>
          <a:p>
            <a:pPr algn="ctr">
              <a:lnSpc>
                <a:spcPct val="90000"/>
              </a:lnSpc>
              <a:spcBef>
                <a:spcPct val="20000"/>
              </a:spcBef>
              <a:buSzPct val="90000"/>
            </a:pPr>
            <a:r>
              <a:rPr lang="en-US" sz="2000" i="1" dirty="0">
                <a:solidFill>
                  <a:srgbClr val="FFFFFF">
                    <a:alpha val="99000"/>
                  </a:srgbClr>
                </a:solidFill>
                <a:latin typeface="Calibri" panose="020F0502020204030204" pitchFamily="34" charset="0"/>
                <a:cs typeface="Calibri" panose="020F0502020204030204" pitchFamily="34" charset="0"/>
              </a:rPr>
              <a:t>Standard-based, http-based protocols for maximum platform reach</a:t>
            </a:r>
          </a:p>
        </p:txBody>
      </p:sp>
      <p:sp>
        <p:nvSpPr>
          <p:cNvPr id="33" name="Rectangular Callout 32"/>
          <p:cNvSpPr/>
          <p:nvPr/>
        </p:nvSpPr>
        <p:spPr>
          <a:xfrm>
            <a:off x="2880992" y="1085414"/>
            <a:ext cx="1802238" cy="984594"/>
          </a:xfrm>
          <a:prstGeom prst="wedgeRectCallou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FFFFFF"/>
                </a:solidFill>
                <a:latin typeface="Calibri" panose="020F0502020204030204" pitchFamily="34" charset="0"/>
                <a:cs typeface="Calibri" panose="020F0502020204030204" pitchFamily="34" charset="0"/>
              </a:rPr>
              <a:t>WS-Fed, SAML 2.0, OpenID Connect</a:t>
            </a:r>
          </a:p>
        </p:txBody>
      </p:sp>
      <p:sp>
        <p:nvSpPr>
          <p:cNvPr id="34" name="Rectangular Callout 33"/>
          <p:cNvSpPr/>
          <p:nvPr/>
        </p:nvSpPr>
        <p:spPr>
          <a:xfrm>
            <a:off x="3239450" y="2672688"/>
            <a:ext cx="1696592" cy="642648"/>
          </a:xfrm>
          <a:prstGeom prst="wedgeRectCallout">
            <a:avLst>
              <a:gd name="adj1" fmla="val -20833"/>
              <a:gd name="adj2" fmla="val 78837"/>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FFFFFF"/>
                </a:solidFill>
                <a:latin typeface="Calibri" panose="020F0502020204030204" pitchFamily="34" charset="0"/>
                <a:cs typeface="Calibri" panose="020F0502020204030204" pitchFamily="34" charset="0"/>
              </a:rPr>
              <a:t>OAuth 2.0</a:t>
            </a:r>
          </a:p>
        </p:txBody>
      </p:sp>
      <p:sp>
        <p:nvSpPr>
          <p:cNvPr id="35" name="Rectangular Callout 34"/>
          <p:cNvSpPr/>
          <p:nvPr/>
        </p:nvSpPr>
        <p:spPr>
          <a:xfrm>
            <a:off x="2955777" y="4836242"/>
            <a:ext cx="1696592" cy="642648"/>
          </a:xfrm>
          <a:prstGeom prst="wedgeRectCallout">
            <a:avLst>
              <a:gd name="adj1" fmla="val -20833"/>
              <a:gd name="adj2" fmla="val -69449"/>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FFFFFF"/>
                </a:solidFill>
                <a:latin typeface="Calibri" panose="020F0502020204030204" pitchFamily="34" charset="0"/>
                <a:cs typeface="Calibri" panose="020F0502020204030204" pitchFamily="34" charset="0"/>
              </a:rPr>
              <a:t>OAuth 2.0</a:t>
            </a:r>
          </a:p>
        </p:txBody>
      </p:sp>
      <p:sp>
        <p:nvSpPr>
          <p:cNvPr id="36" name="Rectangular Callout 35"/>
          <p:cNvSpPr/>
          <p:nvPr/>
        </p:nvSpPr>
        <p:spPr>
          <a:xfrm>
            <a:off x="6024580" y="3121001"/>
            <a:ext cx="1565461" cy="468649"/>
          </a:xfrm>
          <a:prstGeom prst="wedgeRectCallout">
            <a:avLst>
              <a:gd name="adj1" fmla="val -57486"/>
              <a:gd name="adj2" fmla="val -25466"/>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FFFFFF"/>
                </a:solidFill>
                <a:latin typeface="Calibri" panose="020F0502020204030204" pitchFamily="34" charset="0"/>
                <a:cs typeface="Calibri" panose="020F0502020204030204" pitchFamily="34" charset="0"/>
              </a:rPr>
              <a:t>OAuth 2.0</a:t>
            </a:r>
          </a:p>
        </p:txBody>
      </p:sp>
      <p:sp>
        <p:nvSpPr>
          <p:cNvPr id="37" name="Rectangular Callout 36"/>
          <p:cNvSpPr/>
          <p:nvPr/>
        </p:nvSpPr>
        <p:spPr>
          <a:xfrm>
            <a:off x="6962688" y="1527783"/>
            <a:ext cx="1696592" cy="642648"/>
          </a:xfrm>
          <a:prstGeom prst="wedgeRectCallou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FFFFFF"/>
                </a:solidFill>
                <a:latin typeface="Calibri" panose="020F0502020204030204" pitchFamily="34" charset="0"/>
                <a:cs typeface="Calibri" panose="020F0502020204030204" pitchFamily="34" charset="0"/>
              </a:rPr>
              <a:t>OAuth 2.0</a:t>
            </a:r>
          </a:p>
        </p:txBody>
      </p:sp>
      <p:sp>
        <p:nvSpPr>
          <p:cNvPr id="38" name="Rectangular Callout 37"/>
          <p:cNvSpPr/>
          <p:nvPr/>
        </p:nvSpPr>
        <p:spPr>
          <a:xfrm>
            <a:off x="7007461" y="4514192"/>
            <a:ext cx="1696592" cy="642648"/>
          </a:xfrm>
          <a:prstGeom prst="wedgeRectCallout">
            <a:avLst>
              <a:gd name="adj1" fmla="val -20833"/>
              <a:gd name="adj2" fmla="val -70706"/>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FFFFFF"/>
                </a:solidFill>
                <a:latin typeface="Calibri" panose="020F0502020204030204" pitchFamily="34" charset="0"/>
                <a:cs typeface="Calibri" panose="020F0502020204030204" pitchFamily="34" charset="0"/>
              </a:rPr>
              <a:t>OAuth 2.0</a:t>
            </a:r>
          </a:p>
        </p:txBody>
      </p:sp>
      <p:cxnSp>
        <p:nvCxnSpPr>
          <p:cNvPr id="39" name="Straight Arrow Connector 38"/>
          <p:cNvCxnSpPr>
            <a:stCxn id="40" idx="3"/>
            <a:endCxn id="11" idx="1"/>
          </p:cNvCxnSpPr>
          <p:nvPr/>
        </p:nvCxnSpPr>
        <p:spPr>
          <a:xfrm>
            <a:off x="2539871" y="2298114"/>
            <a:ext cx="2105847" cy="1951647"/>
          </a:xfrm>
          <a:prstGeom prst="straightConnector1">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0" name="Rectangle 39"/>
          <p:cNvSpPr/>
          <p:nvPr/>
        </p:nvSpPr>
        <p:spPr bwMode="auto">
          <a:xfrm>
            <a:off x="1976732" y="2122956"/>
            <a:ext cx="563139" cy="350315"/>
          </a:xfrm>
          <a:prstGeom prst="rect">
            <a:avLst/>
          </a:prstGeom>
          <a:solidFill>
            <a:schemeClr val="accent2"/>
          </a:solid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2000" dirty="0">
                <a:gradFill>
                  <a:gsLst>
                    <a:gs pos="0">
                      <a:srgbClr val="FFFFFF"/>
                    </a:gs>
                    <a:gs pos="100000">
                      <a:srgbClr val="FFFFFF"/>
                    </a:gs>
                  </a:gsLst>
                  <a:lin ang="5400000" scaled="0"/>
                </a:gradFill>
                <a:latin typeface="Calibri" panose="020F0502020204030204" pitchFamily="34" charset="0"/>
                <a:ea typeface="Segoe UI" pitchFamily="34" charset="0"/>
                <a:cs typeface="Calibri" panose="020F0502020204030204" pitchFamily="34" charset="0"/>
              </a:rPr>
              <a:t>js</a:t>
            </a:r>
          </a:p>
        </p:txBody>
      </p:sp>
    </p:spTree>
    <p:extLst>
      <p:ext uri="{BB962C8B-B14F-4D97-AF65-F5344CB8AC3E}">
        <p14:creationId xmlns:p14="http://schemas.microsoft.com/office/powerpoint/2010/main" val="7811189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8DB6E28-F863-4B42-B549-DC627D94ACE8}"/>
              </a:ext>
            </a:extLst>
          </p:cNvPr>
          <p:cNvSpPr/>
          <p:nvPr/>
        </p:nvSpPr>
        <p:spPr>
          <a:xfrm>
            <a:off x="2913776" y="1564265"/>
            <a:ext cx="6096000" cy="3785652"/>
          </a:xfrm>
          <a:prstGeom prst="rect">
            <a:avLst/>
          </a:prstGeom>
        </p:spPr>
        <p:txBody>
          <a:bodyPr>
            <a:spAutoFit/>
          </a:bodyPr>
          <a:lstStyle/>
          <a:p>
            <a:pPr>
              <a:buFont typeface="Arial" panose="020B0604020202020204" pitchFamily="34" charset="0"/>
              <a:buChar char="•"/>
            </a:pPr>
            <a:r>
              <a:rPr lang="en-NZ" sz="2000" b="1" dirty="0">
                <a:solidFill>
                  <a:schemeClr val="accent1">
                    <a:lumMod val="60000"/>
                    <a:lumOff val="40000"/>
                  </a:schemeClr>
                </a:solidFill>
                <a:latin typeface="Calibri" panose="020F0502020204030204" pitchFamily="34" charset="0"/>
                <a:cs typeface="Calibri" panose="020F0502020204030204" pitchFamily="34" charset="0"/>
              </a:rPr>
              <a:t>Azure Active Directory Free.</a:t>
            </a:r>
            <a:r>
              <a:rPr lang="en-NZ" sz="2000" dirty="0">
                <a:solidFill>
                  <a:schemeClr val="accent1">
                    <a:lumMod val="60000"/>
                    <a:lumOff val="40000"/>
                  </a:schemeClr>
                </a:solidFill>
                <a:latin typeface="Calibri" panose="020F0502020204030204" pitchFamily="34" charset="0"/>
                <a:cs typeface="Calibri" panose="020F0502020204030204" pitchFamily="34" charset="0"/>
              </a:rPr>
              <a:t> Provides user and group management, on-premises directory synchronization, basic reports, self-service password change.</a:t>
            </a:r>
          </a:p>
          <a:p>
            <a:pPr>
              <a:buFont typeface="Arial" panose="020B0604020202020204" pitchFamily="34" charset="0"/>
              <a:buChar char="•"/>
            </a:pPr>
            <a:endParaRPr lang="en-NZ" sz="2000" dirty="0">
              <a:solidFill>
                <a:schemeClr val="accent1">
                  <a:lumMod val="60000"/>
                  <a:lumOff val="40000"/>
                </a:schemeClr>
              </a:solidFill>
              <a:latin typeface="Calibri" panose="020F0502020204030204" pitchFamily="34" charset="0"/>
              <a:cs typeface="Calibri" panose="020F0502020204030204" pitchFamily="34" charset="0"/>
            </a:endParaRPr>
          </a:p>
          <a:p>
            <a:pPr>
              <a:buFont typeface="Arial" panose="020B0604020202020204" pitchFamily="34" charset="0"/>
              <a:buChar char="•"/>
            </a:pPr>
            <a:r>
              <a:rPr lang="en-NZ" sz="2000" b="1" dirty="0">
                <a:solidFill>
                  <a:schemeClr val="accent1">
                    <a:lumMod val="60000"/>
                    <a:lumOff val="40000"/>
                  </a:schemeClr>
                </a:solidFill>
                <a:latin typeface="Calibri" panose="020F0502020204030204" pitchFamily="34" charset="0"/>
                <a:cs typeface="Calibri" panose="020F0502020204030204" pitchFamily="34" charset="0"/>
              </a:rPr>
              <a:t>Azure Active Directory Premium P1.</a:t>
            </a:r>
            <a:r>
              <a:rPr lang="en-NZ" sz="2000" dirty="0">
                <a:solidFill>
                  <a:schemeClr val="accent1">
                    <a:lumMod val="60000"/>
                    <a:lumOff val="40000"/>
                  </a:schemeClr>
                </a:solidFill>
                <a:latin typeface="Calibri" panose="020F0502020204030204" pitchFamily="34" charset="0"/>
                <a:cs typeface="Calibri" panose="020F0502020204030204" pitchFamily="34" charset="0"/>
              </a:rPr>
              <a:t> In addition to the Free features, P1 also lets your hybrid users access both on-premises and cloud resources. It also supports advanced administration, such as dynamic groups, self-service group management, and cloud write-back capabilities, which allow self-service password reset for your on-premises users.</a:t>
            </a:r>
          </a:p>
          <a:p>
            <a:pPr>
              <a:buFont typeface="Arial" panose="020B0604020202020204" pitchFamily="34" charset="0"/>
              <a:buChar char="•"/>
            </a:pPr>
            <a:r>
              <a:rPr lang="en-NZ" sz="2000" dirty="0">
                <a:solidFill>
                  <a:schemeClr val="accent1">
                    <a:lumMod val="60000"/>
                    <a:lumOff val="40000"/>
                  </a:schemeClr>
                </a:solidFill>
                <a:latin typeface="Calibri" panose="020F0502020204030204" pitchFamily="34" charset="0"/>
                <a:cs typeface="Calibri" panose="020F0502020204030204" pitchFamily="34" charset="0"/>
              </a:rPr>
              <a:t>Active Directory Business-to-Customer (B2C). </a:t>
            </a:r>
          </a:p>
        </p:txBody>
      </p:sp>
      <p:sp>
        <p:nvSpPr>
          <p:cNvPr id="5" name="Rectangle 4">
            <a:extLst>
              <a:ext uri="{FF2B5EF4-FFF2-40B4-BE49-F238E27FC236}">
                <a16:creationId xmlns:a16="http://schemas.microsoft.com/office/drawing/2014/main" id="{F2837074-EC3E-4837-9DEE-650C845D8EED}"/>
              </a:ext>
            </a:extLst>
          </p:cNvPr>
          <p:cNvSpPr/>
          <p:nvPr/>
        </p:nvSpPr>
        <p:spPr>
          <a:xfrm>
            <a:off x="2913776" y="375300"/>
            <a:ext cx="1590500" cy="707886"/>
          </a:xfrm>
          <a:prstGeom prst="rect">
            <a:avLst/>
          </a:prstGeom>
        </p:spPr>
        <p:txBody>
          <a:bodyPr wrap="none">
            <a:spAutoFit/>
          </a:bodyPr>
          <a:lstStyle/>
          <a:p>
            <a:r>
              <a:rPr lang="en-US" sz="4000" dirty="0">
                <a:solidFill>
                  <a:schemeClr val="bg1">
                    <a:lumMod val="95000"/>
                  </a:schemeClr>
                </a:solidFill>
                <a:latin typeface="Calibri" panose="020F0502020204030204" pitchFamily="34" charset="0"/>
                <a:cs typeface="Calibri" panose="020F0502020204030204" pitchFamily="34" charset="0"/>
              </a:rPr>
              <a:t>Pricing</a:t>
            </a:r>
            <a:endParaRPr lang="en-NZ" sz="4000" dirty="0"/>
          </a:p>
        </p:txBody>
      </p:sp>
    </p:spTree>
    <p:extLst>
      <p:ext uri="{BB962C8B-B14F-4D97-AF65-F5344CB8AC3E}">
        <p14:creationId xmlns:p14="http://schemas.microsoft.com/office/powerpoint/2010/main" val="1103144491"/>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8DB6E28-F863-4B42-B549-DC627D94ACE8}"/>
              </a:ext>
            </a:extLst>
          </p:cNvPr>
          <p:cNvSpPr/>
          <p:nvPr/>
        </p:nvSpPr>
        <p:spPr>
          <a:xfrm>
            <a:off x="2896998" y="1488764"/>
            <a:ext cx="6096000" cy="3785652"/>
          </a:xfrm>
          <a:prstGeom prst="rect">
            <a:avLst/>
          </a:prstGeom>
        </p:spPr>
        <p:txBody>
          <a:bodyPr>
            <a:spAutoFit/>
          </a:bodyPr>
          <a:lstStyle/>
          <a:p>
            <a:pPr>
              <a:buFont typeface="Arial" panose="020B0604020202020204" pitchFamily="34" charset="0"/>
              <a:buChar char="•"/>
            </a:pPr>
            <a:r>
              <a:rPr lang="en-NZ" sz="2000" b="1" dirty="0">
                <a:solidFill>
                  <a:schemeClr val="accent1">
                    <a:lumMod val="60000"/>
                    <a:lumOff val="40000"/>
                  </a:schemeClr>
                </a:solidFill>
                <a:latin typeface="Calibri" panose="020F0502020204030204" pitchFamily="34" charset="0"/>
                <a:cs typeface="Calibri" panose="020F0502020204030204" pitchFamily="34" charset="0"/>
              </a:rPr>
              <a:t>Azure Active Directory Premium P2.</a:t>
            </a:r>
            <a:r>
              <a:rPr lang="en-NZ" sz="2000" dirty="0">
                <a:solidFill>
                  <a:schemeClr val="accent1">
                    <a:lumMod val="60000"/>
                    <a:lumOff val="40000"/>
                  </a:schemeClr>
                </a:solidFill>
                <a:latin typeface="Calibri" panose="020F0502020204030204" pitchFamily="34" charset="0"/>
                <a:cs typeface="Calibri" panose="020F0502020204030204" pitchFamily="34" charset="0"/>
              </a:rPr>
              <a:t> In addition to the Free and P1 features, P2 also offers </a:t>
            </a:r>
            <a:r>
              <a:rPr lang="en-NZ" sz="2000" dirty="0">
                <a:solidFill>
                  <a:schemeClr val="accent1">
                    <a:lumMod val="60000"/>
                    <a:lumOff val="40000"/>
                  </a:schemeClr>
                </a:solidFill>
                <a:latin typeface="Calibri" panose="020F0502020204030204" pitchFamily="34" charset="0"/>
                <a:cs typeface="Calibri" panose="020F0502020204030204" pitchFamily="34" charset="0"/>
                <a:hlinkClick r:id="rId2">
                  <a:extLst>
                    <a:ext uri="{A12FA001-AC4F-418D-AE19-62706E023703}">
                      <ahyp:hlinkClr xmlns:ahyp="http://schemas.microsoft.com/office/drawing/2018/hyperlinkcolor" val="tx"/>
                    </a:ext>
                  </a:extLst>
                </a:hlinkClick>
              </a:rPr>
              <a:t>Azure Active Directory Identity Protection</a:t>
            </a:r>
            <a:r>
              <a:rPr lang="en-NZ" sz="2000" dirty="0">
                <a:solidFill>
                  <a:schemeClr val="accent1">
                    <a:lumMod val="60000"/>
                    <a:lumOff val="40000"/>
                  </a:schemeClr>
                </a:solidFill>
                <a:latin typeface="Calibri" panose="020F0502020204030204" pitchFamily="34" charset="0"/>
                <a:cs typeface="Calibri" panose="020F0502020204030204" pitchFamily="34" charset="0"/>
              </a:rPr>
              <a:t> to help provide risk-based Conditional Access to your apps and critical company data and </a:t>
            </a:r>
            <a:r>
              <a:rPr lang="en-NZ" sz="2000" dirty="0">
                <a:solidFill>
                  <a:schemeClr val="accent1">
                    <a:lumMod val="60000"/>
                    <a:lumOff val="40000"/>
                  </a:schemeClr>
                </a:solidFill>
                <a:latin typeface="Calibri" panose="020F0502020204030204" pitchFamily="34" charset="0"/>
                <a:cs typeface="Calibri" panose="020F0502020204030204" pitchFamily="34" charset="0"/>
                <a:hlinkClick r:id="rId3">
                  <a:extLst>
                    <a:ext uri="{A12FA001-AC4F-418D-AE19-62706E023703}">
                      <ahyp:hlinkClr xmlns:ahyp="http://schemas.microsoft.com/office/drawing/2018/hyperlinkcolor" val="tx"/>
                    </a:ext>
                  </a:extLst>
                </a:hlinkClick>
              </a:rPr>
              <a:t>Privileged Identity Management</a:t>
            </a:r>
            <a:r>
              <a:rPr lang="en-NZ" sz="2000" dirty="0">
                <a:solidFill>
                  <a:schemeClr val="accent1">
                    <a:lumMod val="60000"/>
                    <a:lumOff val="40000"/>
                  </a:schemeClr>
                </a:solidFill>
                <a:latin typeface="Calibri" panose="020F0502020204030204" pitchFamily="34" charset="0"/>
                <a:cs typeface="Calibri" panose="020F0502020204030204" pitchFamily="34" charset="0"/>
              </a:rPr>
              <a:t> to help discover, restrict, and monitor administrators and their access to resources and to provide just-in-time access when needed.</a:t>
            </a:r>
          </a:p>
          <a:p>
            <a:pPr>
              <a:buFont typeface="Arial" panose="020B0604020202020204" pitchFamily="34" charset="0"/>
              <a:buChar char="•"/>
            </a:pPr>
            <a:endParaRPr lang="en-NZ" sz="2000" dirty="0">
              <a:solidFill>
                <a:schemeClr val="accent1">
                  <a:lumMod val="60000"/>
                  <a:lumOff val="40000"/>
                </a:schemeClr>
              </a:solidFill>
              <a:latin typeface="Calibri" panose="020F0502020204030204" pitchFamily="34" charset="0"/>
              <a:cs typeface="Calibri" panose="020F0502020204030204" pitchFamily="34" charset="0"/>
            </a:endParaRPr>
          </a:p>
          <a:p>
            <a:pPr>
              <a:buFont typeface="Arial" panose="020B0604020202020204" pitchFamily="34" charset="0"/>
              <a:buChar char="•"/>
            </a:pPr>
            <a:r>
              <a:rPr lang="en-NZ" sz="2000" b="1" dirty="0">
                <a:solidFill>
                  <a:schemeClr val="accent1">
                    <a:lumMod val="60000"/>
                    <a:lumOff val="40000"/>
                  </a:schemeClr>
                </a:solidFill>
                <a:latin typeface="Calibri" panose="020F0502020204030204" pitchFamily="34" charset="0"/>
                <a:cs typeface="Calibri" panose="020F0502020204030204" pitchFamily="34" charset="0"/>
              </a:rPr>
              <a:t>"Pay as you go" feature licenses.</a:t>
            </a:r>
            <a:r>
              <a:rPr lang="en-NZ" sz="2000" dirty="0">
                <a:solidFill>
                  <a:schemeClr val="accent1">
                    <a:lumMod val="60000"/>
                    <a:lumOff val="40000"/>
                  </a:schemeClr>
                </a:solidFill>
                <a:latin typeface="Calibri" panose="020F0502020204030204" pitchFamily="34" charset="0"/>
                <a:cs typeface="Calibri" panose="020F0502020204030204" pitchFamily="34" charset="0"/>
              </a:rPr>
              <a:t> You can also get additional feature licenses, such as Azure Active Directory Business-to-Customer (B2C). </a:t>
            </a:r>
          </a:p>
        </p:txBody>
      </p:sp>
      <p:sp>
        <p:nvSpPr>
          <p:cNvPr id="3" name="Rectangle 2">
            <a:extLst>
              <a:ext uri="{FF2B5EF4-FFF2-40B4-BE49-F238E27FC236}">
                <a16:creationId xmlns:a16="http://schemas.microsoft.com/office/drawing/2014/main" id="{F5A7EA3F-46DB-4C03-BCFE-1EC830396E2D}"/>
              </a:ext>
            </a:extLst>
          </p:cNvPr>
          <p:cNvSpPr/>
          <p:nvPr/>
        </p:nvSpPr>
        <p:spPr>
          <a:xfrm>
            <a:off x="2890998" y="487289"/>
            <a:ext cx="1590500" cy="707886"/>
          </a:xfrm>
          <a:prstGeom prst="rect">
            <a:avLst/>
          </a:prstGeom>
        </p:spPr>
        <p:txBody>
          <a:bodyPr wrap="none">
            <a:spAutoFit/>
          </a:bodyPr>
          <a:lstStyle/>
          <a:p>
            <a:r>
              <a:rPr lang="en-NZ" sz="4000" dirty="0">
                <a:solidFill>
                  <a:schemeClr val="bg1"/>
                </a:solidFill>
                <a:latin typeface="Calibri" panose="020F0502020204030204" pitchFamily="34" charset="0"/>
                <a:cs typeface="Calibri" panose="020F0502020204030204" pitchFamily="34" charset="0"/>
              </a:rPr>
              <a:t>Pricing</a:t>
            </a:r>
          </a:p>
        </p:txBody>
      </p:sp>
    </p:spTree>
    <p:extLst>
      <p:ext uri="{BB962C8B-B14F-4D97-AF65-F5344CB8AC3E}">
        <p14:creationId xmlns:p14="http://schemas.microsoft.com/office/powerpoint/2010/main" val="1629835608"/>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8243" y="326964"/>
            <a:ext cx="8382000" cy="941796"/>
          </a:xfrm>
        </p:spPr>
        <p:txBody>
          <a:bodyPr>
            <a:normAutofit fontScale="90000"/>
          </a:bodyPr>
          <a:lstStyle/>
          <a:p>
            <a:r>
              <a:rPr lang="en-US" sz="4400" cap="none" dirty="0">
                <a:solidFill>
                  <a:schemeClr val="bg1">
                    <a:lumMod val="95000"/>
                  </a:schemeClr>
                </a:solidFill>
                <a:latin typeface="Calibri" panose="020F0502020204030204" pitchFamily="34" charset="0"/>
                <a:cs typeface="Calibri" panose="020F0502020204030204" pitchFamily="34" charset="0"/>
              </a:rPr>
              <a:t>Features</a:t>
            </a:r>
            <a:br>
              <a:rPr cap="none" dirty="0">
                <a:solidFill>
                  <a:schemeClr val="bg1">
                    <a:lumMod val="95000"/>
                  </a:schemeClr>
                </a:solidFill>
                <a:latin typeface="Calibri" panose="020F0502020204030204" pitchFamily="34" charset="0"/>
                <a:cs typeface="Calibri" panose="020F0502020204030204" pitchFamily="34" charset="0"/>
              </a:rPr>
            </a:br>
            <a:endParaRPr lang="en-US" cap="none" dirty="0">
              <a:ln>
                <a:noFill/>
              </a:ln>
              <a:solidFill>
                <a:srgbClr val="00B050"/>
              </a:solidFill>
              <a:latin typeface="Calibri" panose="020F0502020204030204" pitchFamily="34" charset="0"/>
              <a:cs typeface="Calibri" panose="020F0502020204030204" pitchFamily="34" charset="0"/>
            </a:endParaRPr>
          </a:p>
        </p:txBody>
      </p:sp>
      <p:sp>
        <p:nvSpPr>
          <p:cNvPr id="5" name="Rectangle 2">
            <a:extLst>
              <a:ext uri="{FF2B5EF4-FFF2-40B4-BE49-F238E27FC236}">
                <a16:creationId xmlns:a16="http://schemas.microsoft.com/office/drawing/2014/main" id="{3AE98DE7-5728-4665-BA1C-904B5C9F7D55}"/>
              </a:ext>
            </a:extLst>
          </p:cNvPr>
          <p:cNvSpPr>
            <a:spLocks noGrp="1" noChangeArrowheads="1"/>
          </p:cNvSpPr>
          <p:nvPr>
            <p:ph type="body" sz="quarter" idx="10"/>
          </p:nvPr>
        </p:nvSpPr>
        <p:spPr bwMode="auto">
          <a:xfrm>
            <a:off x="149838" y="653211"/>
            <a:ext cx="10432346" cy="5909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a:ln>
                <a:noFill/>
              </a:ln>
              <a:solidFill>
                <a:schemeClr val="accent1">
                  <a:lumMod val="60000"/>
                  <a:lumOff val="40000"/>
                </a:schemeClr>
              </a:solidFill>
              <a:effectLst/>
              <a:latin typeface="Calibri" panose="020F0502020204030204" pitchFamily="34" charset="0"/>
              <a:cs typeface="Calibri" panose="020F0502020204030204" pitchFamily="34" charset="0"/>
            </a:endParaRPr>
          </a:p>
          <a:p>
            <a:pPr defTabSz="914400" eaLnBrk="0" fontAlgn="base" hangingPunct="0">
              <a:spcBef>
                <a:spcPct val="0"/>
              </a:spcBef>
              <a:spcAft>
                <a:spcPct val="0"/>
              </a:spcAft>
              <a:buClr>
                <a:srgbClr val="FFFF00"/>
              </a:buClr>
              <a:buSzTx/>
            </a:pPr>
            <a:r>
              <a:rPr lang="en-NZ" sz="2000" dirty="0">
                <a:solidFill>
                  <a:schemeClr val="accent1">
                    <a:lumMod val="60000"/>
                    <a:lumOff val="40000"/>
                  </a:schemeClr>
                </a:solidFill>
                <a:latin typeface="Calibri" panose="020F0502020204030204" pitchFamily="34" charset="0"/>
                <a:cs typeface="Calibri" panose="020F0502020204030204" pitchFamily="34" charset="0"/>
              </a:rPr>
              <a:t>Application management – AD proxy, MyApps (Access panel), SaaS </a:t>
            </a:r>
          </a:p>
          <a:p>
            <a:pPr defTabSz="914400" eaLnBrk="0" fontAlgn="base" hangingPunct="0">
              <a:spcBef>
                <a:spcPct val="0"/>
              </a:spcBef>
              <a:spcAft>
                <a:spcPct val="0"/>
              </a:spcAft>
              <a:buClr>
                <a:srgbClr val="FFFF00"/>
              </a:buClr>
              <a:buSzTx/>
            </a:pPr>
            <a:endParaRPr kumimoji="0" lang="en-US" altLang="en-US" sz="2000" b="0" i="0" u="none" strike="noStrike" cap="none" normalizeH="0" baseline="0" dirty="0">
              <a:ln>
                <a:noFill/>
              </a:ln>
              <a:solidFill>
                <a:schemeClr val="accent1">
                  <a:lumMod val="60000"/>
                  <a:lumOff val="40000"/>
                </a:schemeClr>
              </a:solidFill>
              <a:effectLst/>
              <a:latin typeface="Calibri" panose="020F0502020204030204" pitchFamily="34" charset="0"/>
              <a:cs typeface="Calibri" panose="020F0502020204030204" pitchFamily="34" charset="0"/>
            </a:endParaRPr>
          </a:p>
          <a:p>
            <a:pPr lvl="0" defTabSz="914400" eaLnBrk="0" fontAlgn="base" hangingPunct="0">
              <a:spcBef>
                <a:spcPct val="0"/>
              </a:spcBef>
              <a:spcAft>
                <a:spcPct val="0"/>
              </a:spcAft>
              <a:buClr>
                <a:srgbClr val="FFFF00"/>
              </a:buClr>
              <a:buSzTx/>
              <a:buFont typeface="Webdings" panose="05030102010509060703" pitchFamily="18" charset="2"/>
              <a:buChar char=""/>
            </a:pPr>
            <a:r>
              <a:rPr lang="en-NZ" sz="2000" dirty="0">
                <a:solidFill>
                  <a:schemeClr val="accent1">
                    <a:lumMod val="60000"/>
                    <a:lumOff val="40000"/>
                  </a:schemeClr>
                </a:solidFill>
                <a:latin typeface="Calibri" panose="020F0502020204030204" pitchFamily="34" charset="0"/>
                <a:cs typeface="Calibri" panose="020F0502020204030204" pitchFamily="34" charset="0"/>
              </a:rPr>
              <a:t>Authentication - </a:t>
            </a:r>
            <a:r>
              <a:rPr lang="en-US" sz="2000" dirty="0">
                <a:solidFill>
                  <a:schemeClr val="accent1">
                    <a:lumMod val="60000"/>
                    <a:lumOff val="40000"/>
                  </a:schemeClr>
                </a:solidFill>
                <a:latin typeface="Calibri" panose="020F0502020204030204" pitchFamily="34" charset="0"/>
                <a:cs typeface="Calibri" panose="020F0502020204030204" pitchFamily="34" charset="0"/>
              </a:rPr>
              <a:t>self-service password reset, Multi-Factor Authentication, custom banned password list, smart lockout</a:t>
            </a:r>
          </a:p>
          <a:p>
            <a:pPr lvl="0" defTabSz="914400" eaLnBrk="0" fontAlgn="base" hangingPunct="0">
              <a:spcBef>
                <a:spcPct val="0"/>
              </a:spcBef>
              <a:spcAft>
                <a:spcPct val="0"/>
              </a:spcAft>
              <a:buClr>
                <a:srgbClr val="FFFF00"/>
              </a:buClr>
              <a:buSzTx/>
              <a:buFont typeface="Webdings" panose="05030102010509060703" pitchFamily="18" charset="2"/>
              <a:buChar char=""/>
            </a:pPr>
            <a:endParaRPr kumimoji="0" lang="en-US" altLang="en-US" sz="2000" b="0" i="0" u="none" strike="noStrike" cap="none" normalizeH="0" baseline="0" dirty="0">
              <a:ln>
                <a:noFill/>
              </a:ln>
              <a:solidFill>
                <a:schemeClr val="accent1">
                  <a:lumMod val="60000"/>
                  <a:lumOff val="40000"/>
                </a:schemeClr>
              </a:solidFill>
              <a:effectLst/>
              <a:latin typeface="Calibri" panose="020F0502020204030204" pitchFamily="34" charset="0"/>
              <a:cs typeface="Calibri" panose="020F0502020204030204" pitchFamily="34" charset="0"/>
            </a:endParaRPr>
          </a:p>
          <a:p>
            <a:pPr marR="0" lvl="0" algn="l" defTabSz="914400" rtl="0" eaLnBrk="0" fontAlgn="base" latinLnBrk="0" hangingPunct="0">
              <a:lnSpc>
                <a:spcPct val="100000"/>
              </a:lnSpc>
              <a:spcBef>
                <a:spcPct val="0"/>
              </a:spcBef>
              <a:spcAft>
                <a:spcPct val="0"/>
              </a:spcAft>
              <a:buClr>
                <a:srgbClr val="FFFF00"/>
              </a:buClr>
              <a:buSzTx/>
              <a:buFont typeface="Webdings" panose="05030102010509060703" pitchFamily="18" charset="2"/>
              <a:buChar char=""/>
              <a:tabLst/>
            </a:pPr>
            <a:r>
              <a:rPr kumimoji="0" lang="en-US" altLang="en-US" sz="2000" b="0" i="0" u="none" strike="noStrike" cap="none" normalizeH="0" baseline="0" dirty="0">
                <a:ln>
                  <a:noFill/>
                </a:ln>
                <a:solidFill>
                  <a:schemeClr val="accent1">
                    <a:lumMod val="60000"/>
                    <a:lumOff val="40000"/>
                  </a:schemeClr>
                </a:solidFill>
                <a:effectLst/>
                <a:latin typeface="Calibri" panose="020F0502020204030204" pitchFamily="34" charset="0"/>
                <a:cs typeface="Calibri" panose="020F0502020204030204" pitchFamily="34" charset="0"/>
              </a:rPr>
              <a:t>B2B – guest users, invite, federation, Google</a:t>
            </a:r>
          </a:p>
          <a:p>
            <a:pPr marR="0" lvl="0" algn="l" defTabSz="914400" rtl="0" eaLnBrk="0" fontAlgn="base" latinLnBrk="0" hangingPunct="0">
              <a:lnSpc>
                <a:spcPct val="100000"/>
              </a:lnSpc>
              <a:spcBef>
                <a:spcPct val="0"/>
              </a:spcBef>
              <a:spcAft>
                <a:spcPct val="0"/>
              </a:spcAft>
              <a:buClr>
                <a:srgbClr val="FFFF00"/>
              </a:buClr>
              <a:buSzTx/>
              <a:buFont typeface="Webdings" panose="05030102010509060703" pitchFamily="18" charset="2"/>
              <a:buChar char=""/>
              <a:tabLst/>
            </a:pPr>
            <a:endParaRPr kumimoji="0" lang="en-US" altLang="en-US" sz="2000" b="0" i="0" u="none" strike="noStrike" cap="none" normalizeH="0" baseline="0" dirty="0">
              <a:ln>
                <a:noFill/>
              </a:ln>
              <a:solidFill>
                <a:schemeClr val="accent1">
                  <a:lumMod val="60000"/>
                  <a:lumOff val="40000"/>
                </a:schemeClr>
              </a:solidFill>
              <a:effectLst/>
              <a:latin typeface="Calibri" panose="020F0502020204030204" pitchFamily="34" charset="0"/>
              <a:cs typeface="Calibri" panose="020F0502020204030204" pitchFamily="34" charset="0"/>
            </a:endParaRPr>
          </a:p>
          <a:p>
            <a:pPr marR="0" lvl="0" algn="l" defTabSz="914400" rtl="0" eaLnBrk="0" fontAlgn="base" latinLnBrk="0" hangingPunct="0">
              <a:lnSpc>
                <a:spcPct val="100000"/>
              </a:lnSpc>
              <a:spcBef>
                <a:spcPct val="0"/>
              </a:spcBef>
              <a:spcAft>
                <a:spcPct val="0"/>
              </a:spcAft>
              <a:buClr>
                <a:srgbClr val="FFFF00"/>
              </a:buClr>
              <a:buSzTx/>
              <a:buFont typeface="Webdings" panose="05030102010509060703" pitchFamily="18" charset="2"/>
              <a:buChar char=""/>
              <a:tabLst/>
            </a:pPr>
            <a:r>
              <a:rPr lang="en-US" altLang="en-US" sz="2000" dirty="0">
                <a:solidFill>
                  <a:schemeClr val="accent1">
                    <a:lumMod val="60000"/>
                    <a:lumOff val="40000"/>
                  </a:schemeClr>
                </a:solidFill>
                <a:latin typeface="Calibri" panose="020F0502020204030204" pitchFamily="34" charset="0"/>
                <a:cs typeface="Calibri" panose="020F0502020204030204" pitchFamily="34" charset="0"/>
              </a:rPr>
              <a:t>B2C – customer self-service</a:t>
            </a:r>
          </a:p>
          <a:p>
            <a:pPr marR="0" lvl="0" algn="l" defTabSz="914400" rtl="0" eaLnBrk="0" fontAlgn="base" latinLnBrk="0" hangingPunct="0">
              <a:lnSpc>
                <a:spcPct val="100000"/>
              </a:lnSpc>
              <a:spcBef>
                <a:spcPct val="0"/>
              </a:spcBef>
              <a:spcAft>
                <a:spcPct val="0"/>
              </a:spcAft>
              <a:buClr>
                <a:srgbClr val="FFFF00"/>
              </a:buClr>
              <a:buSzTx/>
              <a:buFont typeface="Webdings" panose="05030102010509060703" pitchFamily="18" charset="2"/>
              <a:buChar char=""/>
              <a:tabLst/>
            </a:pPr>
            <a:endParaRPr lang="en-US" altLang="en-US" sz="2000" dirty="0">
              <a:solidFill>
                <a:schemeClr val="accent1">
                  <a:lumMod val="60000"/>
                  <a:lumOff val="40000"/>
                </a:schemeClr>
              </a:solidFill>
              <a:latin typeface="Calibri" panose="020F0502020204030204" pitchFamily="34" charset="0"/>
              <a:cs typeface="Calibri" panose="020F0502020204030204" pitchFamily="34" charset="0"/>
            </a:endParaRPr>
          </a:p>
          <a:p>
            <a:pPr marR="0" lvl="0" algn="l" defTabSz="914400" rtl="0" eaLnBrk="0" fontAlgn="base" latinLnBrk="0" hangingPunct="0">
              <a:lnSpc>
                <a:spcPct val="100000"/>
              </a:lnSpc>
              <a:spcBef>
                <a:spcPct val="0"/>
              </a:spcBef>
              <a:spcAft>
                <a:spcPct val="0"/>
              </a:spcAft>
              <a:buClr>
                <a:srgbClr val="FFFF00"/>
              </a:buClr>
              <a:buSzTx/>
              <a:buFont typeface="Webdings" panose="05030102010509060703" pitchFamily="18" charset="2"/>
              <a:buChar char=""/>
              <a:tabLst/>
            </a:pPr>
            <a:r>
              <a:rPr kumimoji="0" lang="en-US" altLang="en-US" sz="2000" b="0" i="0" u="none" strike="noStrike" cap="none" normalizeH="0" baseline="0" dirty="0">
                <a:ln>
                  <a:noFill/>
                </a:ln>
                <a:solidFill>
                  <a:schemeClr val="accent1">
                    <a:lumMod val="60000"/>
                    <a:lumOff val="40000"/>
                  </a:schemeClr>
                </a:solidFill>
                <a:effectLst/>
                <a:latin typeface="Calibri" panose="020F0502020204030204" pitchFamily="34" charset="0"/>
                <a:cs typeface="Calibri" panose="020F0502020204030204" pitchFamily="34" charset="0"/>
              </a:rPr>
              <a:t>Conditional access – access rules</a:t>
            </a:r>
          </a:p>
          <a:p>
            <a:pPr marR="0" lvl="0" algn="l" defTabSz="914400" rtl="0" eaLnBrk="0" fontAlgn="base" latinLnBrk="0" hangingPunct="0">
              <a:lnSpc>
                <a:spcPct val="100000"/>
              </a:lnSpc>
              <a:spcBef>
                <a:spcPct val="0"/>
              </a:spcBef>
              <a:spcAft>
                <a:spcPct val="0"/>
              </a:spcAft>
              <a:buClr>
                <a:srgbClr val="FFFF00"/>
              </a:buClr>
              <a:buSzTx/>
              <a:buFont typeface="Webdings" panose="05030102010509060703" pitchFamily="18" charset="2"/>
              <a:buChar char=""/>
              <a:tabLst/>
            </a:pPr>
            <a:endParaRPr kumimoji="0" lang="en-US" altLang="en-US" sz="2000" b="0" i="0" u="none" strike="noStrike" cap="none" normalizeH="0" baseline="0" dirty="0">
              <a:ln>
                <a:noFill/>
              </a:ln>
              <a:solidFill>
                <a:schemeClr val="accent1">
                  <a:lumMod val="60000"/>
                  <a:lumOff val="40000"/>
                </a:schemeClr>
              </a:solidFill>
              <a:effectLst/>
              <a:latin typeface="Calibri" panose="020F0502020204030204" pitchFamily="34" charset="0"/>
              <a:cs typeface="Calibri" panose="020F0502020204030204" pitchFamily="34" charset="0"/>
            </a:endParaRPr>
          </a:p>
          <a:p>
            <a:pPr marR="0" lvl="0" algn="l" defTabSz="914400" rtl="0" eaLnBrk="0" fontAlgn="base" latinLnBrk="0" hangingPunct="0">
              <a:lnSpc>
                <a:spcPct val="100000"/>
              </a:lnSpc>
              <a:spcBef>
                <a:spcPct val="0"/>
              </a:spcBef>
              <a:spcAft>
                <a:spcPct val="0"/>
              </a:spcAft>
              <a:buClr>
                <a:srgbClr val="FFFF00"/>
              </a:buClr>
              <a:buSzTx/>
              <a:buFont typeface="Webdings" panose="05030102010509060703" pitchFamily="18" charset="2"/>
              <a:buChar char=""/>
              <a:tabLst/>
            </a:pPr>
            <a:r>
              <a:rPr lang="en-US" altLang="en-US" sz="2000" dirty="0">
                <a:solidFill>
                  <a:schemeClr val="accent1">
                    <a:lumMod val="60000"/>
                    <a:lumOff val="40000"/>
                  </a:schemeClr>
                </a:solidFill>
                <a:latin typeface="Calibri" panose="020F0502020204030204" pitchFamily="34" charset="0"/>
                <a:cs typeface="Calibri" panose="020F0502020204030204" pitchFamily="34" charset="0"/>
              </a:rPr>
              <a:t>Identity platform – set of libraries for dev.</a:t>
            </a:r>
          </a:p>
          <a:p>
            <a:pPr marR="0" lvl="0" algn="l" defTabSz="914400" rtl="0" eaLnBrk="0" fontAlgn="base" latinLnBrk="0" hangingPunct="0">
              <a:lnSpc>
                <a:spcPct val="100000"/>
              </a:lnSpc>
              <a:spcBef>
                <a:spcPct val="0"/>
              </a:spcBef>
              <a:spcAft>
                <a:spcPct val="0"/>
              </a:spcAft>
              <a:buClr>
                <a:srgbClr val="FFFF00"/>
              </a:buClr>
              <a:buSzTx/>
              <a:buFont typeface="Webdings" panose="05030102010509060703" pitchFamily="18" charset="2"/>
              <a:buChar char=""/>
              <a:tabLst/>
            </a:pPr>
            <a:endParaRPr lang="en-US" altLang="en-US" sz="2000" dirty="0">
              <a:solidFill>
                <a:schemeClr val="accent1">
                  <a:lumMod val="60000"/>
                  <a:lumOff val="40000"/>
                </a:schemeClr>
              </a:solidFill>
              <a:latin typeface="Calibri" panose="020F0502020204030204" pitchFamily="34" charset="0"/>
              <a:cs typeface="Calibri" panose="020F0502020204030204" pitchFamily="34" charset="0"/>
            </a:endParaRPr>
          </a:p>
          <a:p>
            <a:pPr lvl="0" defTabSz="914400" eaLnBrk="0" fontAlgn="base" hangingPunct="0">
              <a:spcBef>
                <a:spcPct val="0"/>
              </a:spcBef>
              <a:spcAft>
                <a:spcPct val="0"/>
              </a:spcAft>
              <a:buClr>
                <a:srgbClr val="FFFF00"/>
              </a:buClr>
              <a:buSzTx/>
              <a:buFont typeface="Webdings" panose="05030102010509060703" pitchFamily="18" charset="2"/>
              <a:buChar char=""/>
            </a:pPr>
            <a:r>
              <a:rPr lang="en-NZ" sz="2000" dirty="0">
                <a:solidFill>
                  <a:schemeClr val="accent1">
                    <a:lumMod val="60000"/>
                    <a:lumOff val="40000"/>
                  </a:schemeClr>
                </a:solidFill>
                <a:latin typeface="Calibri" panose="020F0502020204030204" pitchFamily="34" charset="0"/>
                <a:cs typeface="Calibri" panose="020F0502020204030204" pitchFamily="34" charset="0"/>
              </a:rPr>
              <a:t>Device Management – Intune – mobile</a:t>
            </a:r>
          </a:p>
          <a:p>
            <a:pPr lvl="0" defTabSz="914400" eaLnBrk="0" fontAlgn="base" hangingPunct="0">
              <a:spcBef>
                <a:spcPct val="0"/>
              </a:spcBef>
              <a:spcAft>
                <a:spcPct val="0"/>
              </a:spcAft>
              <a:buClr>
                <a:srgbClr val="FFFF00"/>
              </a:buClr>
              <a:buSzTx/>
              <a:buFont typeface="Webdings" panose="05030102010509060703" pitchFamily="18" charset="2"/>
              <a:buChar char=""/>
            </a:pPr>
            <a:endParaRPr lang="en-NZ" sz="2000" dirty="0">
              <a:solidFill>
                <a:schemeClr val="accent1">
                  <a:lumMod val="60000"/>
                  <a:lumOff val="40000"/>
                </a:schemeClr>
              </a:solidFill>
              <a:latin typeface="Calibri" panose="020F0502020204030204" pitchFamily="34" charset="0"/>
              <a:cs typeface="Calibri" panose="020F0502020204030204" pitchFamily="34" charset="0"/>
            </a:endParaRPr>
          </a:p>
          <a:p>
            <a:pPr lvl="0" defTabSz="914400" eaLnBrk="0" fontAlgn="base" hangingPunct="0">
              <a:spcBef>
                <a:spcPct val="0"/>
              </a:spcBef>
              <a:spcAft>
                <a:spcPct val="0"/>
              </a:spcAft>
              <a:buClr>
                <a:srgbClr val="FFFF00"/>
              </a:buClr>
              <a:buSzTx/>
              <a:buFont typeface="Webdings" panose="05030102010509060703" pitchFamily="18" charset="2"/>
              <a:buChar char=""/>
            </a:pPr>
            <a:r>
              <a:rPr lang="en-NZ" sz="2000" dirty="0">
                <a:solidFill>
                  <a:schemeClr val="accent1">
                    <a:lumMod val="60000"/>
                    <a:lumOff val="40000"/>
                  </a:schemeClr>
                </a:solidFill>
                <a:latin typeface="Calibri" panose="020F0502020204030204" pitchFamily="34" charset="0"/>
                <a:cs typeface="Calibri" panose="020F0502020204030204" pitchFamily="34" charset="0"/>
              </a:rPr>
              <a:t>Entitlement management</a:t>
            </a:r>
          </a:p>
          <a:p>
            <a:pPr marL="457200" marR="0" lvl="1" indent="0" algn="l" defTabSz="914400" rtl="0" eaLnBrk="0" fontAlgn="base" latinLnBrk="0" hangingPunct="0">
              <a:lnSpc>
                <a:spcPct val="100000"/>
              </a:lnSpc>
              <a:spcBef>
                <a:spcPct val="0"/>
              </a:spcBef>
              <a:spcAft>
                <a:spcPct val="0"/>
              </a:spcAft>
              <a:buClr>
                <a:srgbClr val="FFFF00"/>
              </a:buClr>
              <a:buSzTx/>
              <a:buNone/>
              <a:tabLst/>
            </a:pPr>
            <a:endParaRPr kumimoji="0" lang="en-US" altLang="en-US" sz="2000" b="0" i="0" u="none" strike="noStrike" cap="none" normalizeH="0" baseline="0" dirty="0">
              <a:ln>
                <a:noFill/>
              </a:ln>
              <a:solidFill>
                <a:schemeClr val="accent1">
                  <a:lumMod val="60000"/>
                  <a:lumOff val="40000"/>
                </a:schemeClr>
              </a:solidFill>
              <a:effectLst/>
              <a:latin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201649670"/>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8243" y="326964"/>
            <a:ext cx="8382000" cy="941796"/>
          </a:xfrm>
        </p:spPr>
        <p:txBody>
          <a:bodyPr>
            <a:normAutofit fontScale="90000"/>
          </a:bodyPr>
          <a:lstStyle/>
          <a:p>
            <a:r>
              <a:rPr lang="en-US" sz="4400" cap="none" dirty="0">
                <a:solidFill>
                  <a:schemeClr val="bg1">
                    <a:lumMod val="95000"/>
                  </a:schemeClr>
                </a:solidFill>
                <a:latin typeface="Calibri" panose="020F0502020204030204" pitchFamily="34" charset="0"/>
                <a:cs typeface="Calibri" panose="020F0502020204030204" pitchFamily="34" charset="0"/>
              </a:rPr>
              <a:t>Features</a:t>
            </a:r>
            <a:br>
              <a:rPr cap="none" dirty="0">
                <a:solidFill>
                  <a:schemeClr val="bg1">
                    <a:lumMod val="95000"/>
                  </a:schemeClr>
                </a:solidFill>
                <a:latin typeface="Calibri" panose="020F0502020204030204" pitchFamily="34" charset="0"/>
                <a:cs typeface="Calibri" panose="020F0502020204030204" pitchFamily="34" charset="0"/>
              </a:rPr>
            </a:br>
            <a:endParaRPr lang="en-US" cap="none" dirty="0">
              <a:ln>
                <a:noFill/>
              </a:ln>
              <a:solidFill>
                <a:srgbClr val="00B050"/>
              </a:solidFill>
              <a:latin typeface="Calibri" panose="020F0502020204030204" pitchFamily="34" charset="0"/>
              <a:cs typeface="Calibri" panose="020F0502020204030204" pitchFamily="34" charset="0"/>
            </a:endParaRPr>
          </a:p>
        </p:txBody>
      </p:sp>
      <p:sp>
        <p:nvSpPr>
          <p:cNvPr id="5" name="Rectangle 2">
            <a:extLst>
              <a:ext uri="{FF2B5EF4-FFF2-40B4-BE49-F238E27FC236}">
                <a16:creationId xmlns:a16="http://schemas.microsoft.com/office/drawing/2014/main" id="{3AE98DE7-5728-4665-BA1C-904B5C9F7D55}"/>
              </a:ext>
            </a:extLst>
          </p:cNvPr>
          <p:cNvSpPr>
            <a:spLocks noGrp="1" noChangeArrowheads="1"/>
          </p:cNvSpPr>
          <p:nvPr>
            <p:ph type="body" sz="quarter" idx="10"/>
          </p:nvPr>
        </p:nvSpPr>
        <p:spPr bwMode="auto">
          <a:xfrm>
            <a:off x="149838" y="1422651"/>
            <a:ext cx="10432346" cy="43704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a:ln>
                <a:noFill/>
              </a:ln>
              <a:solidFill>
                <a:schemeClr val="accent1">
                  <a:lumMod val="60000"/>
                  <a:lumOff val="40000"/>
                </a:schemeClr>
              </a:solidFill>
              <a:effectLst/>
              <a:latin typeface="Calibri" panose="020F0502020204030204" pitchFamily="34" charset="0"/>
              <a:cs typeface="Calibri" panose="020F0502020204030204" pitchFamily="34" charset="0"/>
            </a:endParaRPr>
          </a:p>
          <a:p>
            <a:pPr lvl="0" defTabSz="914400" eaLnBrk="0" fontAlgn="base" hangingPunct="0">
              <a:spcBef>
                <a:spcPct val="0"/>
              </a:spcBef>
              <a:spcAft>
                <a:spcPct val="0"/>
              </a:spcAft>
              <a:buClr>
                <a:srgbClr val="FFFF00"/>
              </a:buClr>
              <a:buSzTx/>
              <a:buFont typeface="Webdings" panose="05030102010509060703" pitchFamily="18" charset="2"/>
              <a:buChar char=""/>
            </a:pPr>
            <a:r>
              <a:rPr lang="en-NZ" sz="2000" dirty="0">
                <a:solidFill>
                  <a:schemeClr val="accent1">
                    <a:lumMod val="60000"/>
                    <a:lumOff val="40000"/>
                  </a:schemeClr>
                </a:solidFill>
                <a:latin typeface="Calibri" panose="020F0502020204030204" pitchFamily="34" charset="0"/>
                <a:cs typeface="Calibri" panose="020F0502020204030204" pitchFamily="34" charset="0"/>
              </a:rPr>
              <a:t>Domain services – DC aaS</a:t>
            </a:r>
          </a:p>
          <a:p>
            <a:pPr lvl="0" defTabSz="914400" eaLnBrk="0" fontAlgn="base" hangingPunct="0">
              <a:spcBef>
                <a:spcPct val="0"/>
              </a:spcBef>
              <a:spcAft>
                <a:spcPct val="0"/>
              </a:spcAft>
              <a:buClr>
                <a:srgbClr val="FFFF00"/>
              </a:buClr>
              <a:buSzTx/>
              <a:buFont typeface="Webdings" panose="05030102010509060703" pitchFamily="18" charset="2"/>
              <a:buChar char=""/>
            </a:pPr>
            <a:endParaRPr lang="en-NZ" sz="2000" dirty="0">
              <a:solidFill>
                <a:schemeClr val="accent1">
                  <a:lumMod val="60000"/>
                  <a:lumOff val="40000"/>
                </a:schemeClr>
              </a:solidFill>
              <a:latin typeface="Calibri" panose="020F0502020204030204" pitchFamily="34" charset="0"/>
              <a:cs typeface="Calibri" panose="020F0502020204030204" pitchFamily="34" charset="0"/>
            </a:endParaRPr>
          </a:p>
          <a:p>
            <a:pPr lvl="0" defTabSz="914400" eaLnBrk="0" fontAlgn="base" hangingPunct="0">
              <a:spcBef>
                <a:spcPct val="0"/>
              </a:spcBef>
              <a:spcAft>
                <a:spcPct val="0"/>
              </a:spcAft>
              <a:buClr>
                <a:srgbClr val="FFFF00"/>
              </a:buClr>
              <a:buSzTx/>
              <a:buFont typeface="Webdings" panose="05030102010509060703" pitchFamily="18" charset="2"/>
              <a:buChar char=""/>
            </a:pPr>
            <a:r>
              <a:rPr lang="en-NZ" sz="2000" dirty="0">
                <a:solidFill>
                  <a:schemeClr val="accent1">
                    <a:lumMod val="60000"/>
                    <a:lumOff val="40000"/>
                  </a:schemeClr>
                </a:solidFill>
                <a:latin typeface="Calibri" panose="020F0502020204030204" pitchFamily="34" charset="0"/>
                <a:cs typeface="Calibri" panose="020F0502020204030204" pitchFamily="34" charset="0"/>
              </a:rPr>
              <a:t>Enterprise users – SAML</a:t>
            </a:r>
          </a:p>
          <a:p>
            <a:pPr lvl="0" defTabSz="914400" eaLnBrk="0" fontAlgn="base" hangingPunct="0">
              <a:spcBef>
                <a:spcPct val="0"/>
              </a:spcBef>
              <a:spcAft>
                <a:spcPct val="0"/>
              </a:spcAft>
              <a:buClr>
                <a:srgbClr val="FFFF00"/>
              </a:buClr>
              <a:buSzTx/>
              <a:buFont typeface="Webdings" panose="05030102010509060703" pitchFamily="18" charset="2"/>
              <a:buChar char=""/>
            </a:pPr>
            <a:endParaRPr lang="en-NZ" sz="2000" dirty="0">
              <a:solidFill>
                <a:schemeClr val="accent1">
                  <a:lumMod val="60000"/>
                  <a:lumOff val="40000"/>
                </a:schemeClr>
              </a:solidFill>
              <a:latin typeface="Calibri" panose="020F0502020204030204" pitchFamily="34" charset="0"/>
              <a:cs typeface="Calibri" panose="020F0502020204030204" pitchFamily="34" charset="0"/>
            </a:endParaRPr>
          </a:p>
          <a:p>
            <a:pPr lvl="0" defTabSz="914400" eaLnBrk="0" fontAlgn="base" hangingPunct="0">
              <a:spcBef>
                <a:spcPct val="0"/>
              </a:spcBef>
              <a:spcAft>
                <a:spcPct val="0"/>
              </a:spcAft>
              <a:buClr>
                <a:srgbClr val="FFFF00"/>
              </a:buClr>
              <a:buSzTx/>
              <a:buFont typeface="Webdings" panose="05030102010509060703" pitchFamily="18" charset="2"/>
              <a:buChar char=""/>
            </a:pPr>
            <a:r>
              <a:rPr lang="en-NZ" sz="2000" dirty="0">
                <a:solidFill>
                  <a:schemeClr val="accent1">
                    <a:lumMod val="60000"/>
                    <a:lumOff val="40000"/>
                  </a:schemeClr>
                </a:solidFill>
                <a:latin typeface="Calibri" panose="020F0502020204030204" pitchFamily="34" charset="0"/>
                <a:cs typeface="Calibri" panose="020F0502020204030204" pitchFamily="34" charset="0"/>
              </a:rPr>
              <a:t>Hybrid identity – AAD Connect, Connect Health</a:t>
            </a:r>
          </a:p>
          <a:p>
            <a:pPr lvl="0" defTabSz="914400" eaLnBrk="0" fontAlgn="base" hangingPunct="0">
              <a:spcBef>
                <a:spcPct val="0"/>
              </a:spcBef>
              <a:spcAft>
                <a:spcPct val="0"/>
              </a:spcAft>
              <a:buClr>
                <a:srgbClr val="FFFF00"/>
              </a:buClr>
              <a:buSzTx/>
              <a:buFont typeface="Webdings" panose="05030102010509060703" pitchFamily="18" charset="2"/>
              <a:buChar char=""/>
            </a:pPr>
            <a:endParaRPr lang="en-NZ" sz="2000" dirty="0">
              <a:solidFill>
                <a:schemeClr val="accent1">
                  <a:lumMod val="60000"/>
                  <a:lumOff val="40000"/>
                </a:schemeClr>
              </a:solidFill>
              <a:latin typeface="Calibri" panose="020F0502020204030204" pitchFamily="34" charset="0"/>
              <a:cs typeface="Calibri" panose="020F0502020204030204" pitchFamily="34" charset="0"/>
            </a:endParaRPr>
          </a:p>
          <a:p>
            <a:pPr lvl="0" defTabSz="914400" eaLnBrk="0" fontAlgn="base" hangingPunct="0">
              <a:spcBef>
                <a:spcPct val="0"/>
              </a:spcBef>
              <a:spcAft>
                <a:spcPct val="0"/>
              </a:spcAft>
              <a:buClr>
                <a:srgbClr val="FFFF00"/>
              </a:buClr>
              <a:buSzTx/>
              <a:buFont typeface="Webdings" panose="05030102010509060703" pitchFamily="18" charset="2"/>
              <a:buChar char=""/>
            </a:pPr>
            <a:r>
              <a:rPr lang="en-NZ" sz="2000" dirty="0">
                <a:solidFill>
                  <a:schemeClr val="accent1">
                    <a:lumMod val="60000"/>
                    <a:lumOff val="40000"/>
                  </a:schemeClr>
                </a:solidFill>
                <a:latin typeface="Calibri" panose="020F0502020204030204" pitchFamily="34" charset="0"/>
                <a:cs typeface="Calibri" panose="020F0502020204030204" pitchFamily="34" charset="0"/>
              </a:rPr>
              <a:t>Identity protection – ML to detect potential vulnerabilities </a:t>
            </a:r>
          </a:p>
          <a:p>
            <a:pPr lvl="0" defTabSz="914400" eaLnBrk="0" fontAlgn="base" hangingPunct="0">
              <a:spcBef>
                <a:spcPct val="0"/>
              </a:spcBef>
              <a:spcAft>
                <a:spcPct val="0"/>
              </a:spcAft>
              <a:buClr>
                <a:srgbClr val="FFFF00"/>
              </a:buClr>
              <a:buSzTx/>
              <a:buFont typeface="Webdings" panose="05030102010509060703" pitchFamily="18" charset="2"/>
              <a:buChar char=""/>
            </a:pPr>
            <a:endParaRPr lang="en-NZ" sz="2000" dirty="0">
              <a:solidFill>
                <a:schemeClr val="accent1">
                  <a:lumMod val="60000"/>
                  <a:lumOff val="40000"/>
                </a:schemeClr>
              </a:solidFill>
              <a:latin typeface="Calibri" panose="020F0502020204030204" pitchFamily="34" charset="0"/>
              <a:cs typeface="Calibri" panose="020F0502020204030204" pitchFamily="34" charset="0"/>
            </a:endParaRPr>
          </a:p>
          <a:p>
            <a:pPr lvl="0" defTabSz="914400" eaLnBrk="0" fontAlgn="base" hangingPunct="0">
              <a:spcBef>
                <a:spcPct val="0"/>
              </a:spcBef>
              <a:spcAft>
                <a:spcPct val="0"/>
              </a:spcAft>
              <a:buClr>
                <a:srgbClr val="FFFF00"/>
              </a:buClr>
              <a:buSzTx/>
              <a:buFont typeface="Webdings" panose="05030102010509060703" pitchFamily="18" charset="2"/>
              <a:buChar char=""/>
            </a:pPr>
            <a:r>
              <a:rPr lang="en-NZ" sz="2000" dirty="0">
                <a:solidFill>
                  <a:schemeClr val="accent1">
                    <a:lumMod val="60000"/>
                    <a:lumOff val="40000"/>
                  </a:schemeClr>
                </a:solidFill>
                <a:latin typeface="Calibri" panose="020F0502020204030204" pitchFamily="34" charset="0"/>
                <a:cs typeface="Calibri" panose="020F0502020204030204" pitchFamily="34" charset="0"/>
              </a:rPr>
              <a:t>Privileged identity management (PIM) – manage admins.</a:t>
            </a:r>
          </a:p>
          <a:p>
            <a:pPr lvl="0" defTabSz="914400" eaLnBrk="0" fontAlgn="base" hangingPunct="0">
              <a:spcBef>
                <a:spcPct val="0"/>
              </a:spcBef>
              <a:spcAft>
                <a:spcPct val="0"/>
              </a:spcAft>
              <a:buClr>
                <a:srgbClr val="FFFF00"/>
              </a:buClr>
              <a:buSzTx/>
              <a:buFont typeface="Webdings" panose="05030102010509060703" pitchFamily="18" charset="2"/>
              <a:buChar char=""/>
            </a:pPr>
            <a:endParaRPr lang="en-NZ" sz="2000" dirty="0">
              <a:solidFill>
                <a:schemeClr val="accent1">
                  <a:lumMod val="60000"/>
                  <a:lumOff val="40000"/>
                </a:schemeClr>
              </a:solidFill>
              <a:latin typeface="Calibri" panose="020F0502020204030204" pitchFamily="34" charset="0"/>
              <a:cs typeface="Calibri" panose="020F0502020204030204" pitchFamily="34" charset="0"/>
            </a:endParaRPr>
          </a:p>
          <a:p>
            <a:pPr lvl="0" defTabSz="914400" eaLnBrk="0" fontAlgn="base" hangingPunct="0">
              <a:spcBef>
                <a:spcPct val="0"/>
              </a:spcBef>
              <a:spcAft>
                <a:spcPct val="0"/>
              </a:spcAft>
              <a:buClr>
                <a:srgbClr val="FFFF00"/>
              </a:buClr>
              <a:buSzTx/>
              <a:buFont typeface="Webdings" panose="05030102010509060703" pitchFamily="18" charset="2"/>
              <a:buChar char=""/>
            </a:pPr>
            <a:r>
              <a:rPr lang="en-NZ" sz="2000" dirty="0">
                <a:solidFill>
                  <a:schemeClr val="accent1">
                    <a:lumMod val="60000"/>
                    <a:lumOff val="40000"/>
                  </a:schemeClr>
                </a:solidFill>
                <a:latin typeface="Calibri" panose="020F0502020204030204" pitchFamily="34" charset="0"/>
                <a:cs typeface="Calibri" panose="020F0502020204030204" pitchFamily="34" charset="0"/>
              </a:rPr>
              <a:t>Reports and monitoring</a:t>
            </a:r>
            <a:endParaRPr kumimoji="0" lang="en-US" altLang="en-US" sz="2000" b="0" i="0" u="none" strike="noStrike" cap="none" normalizeH="0" baseline="0" dirty="0">
              <a:ln>
                <a:noFill/>
              </a:ln>
              <a:solidFill>
                <a:schemeClr val="accent1">
                  <a:lumMod val="60000"/>
                  <a:lumOff val="40000"/>
                </a:schemeClr>
              </a:solidFill>
              <a:effectLst/>
              <a:latin typeface="Calibri" panose="020F0502020204030204" pitchFamily="34" charset="0"/>
              <a:cs typeface="Calibri" panose="020F0502020204030204" pitchFamily="34" charset="0"/>
            </a:endParaRPr>
          </a:p>
          <a:p>
            <a:pPr marL="457200" marR="0" lvl="1" indent="0" algn="l" defTabSz="914400" rtl="0" eaLnBrk="0" fontAlgn="base" latinLnBrk="0" hangingPunct="0">
              <a:lnSpc>
                <a:spcPct val="100000"/>
              </a:lnSpc>
              <a:spcBef>
                <a:spcPct val="0"/>
              </a:spcBef>
              <a:spcAft>
                <a:spcPct val="0"/>
              </a:spcAft>
              <a:buClr>
                <a:srgbClr val="FFFF00"/>
              </a:buClr>
              <a:buSzTx/>
              <a:buNone/>
              <a:tabLst/>
            </a:pPr>
            <a:endParaRPr kumimoji="0" lang="en-US" altLang="en-US" sz="2000" b="0" i="0" u="none" strike="noStrike" cap="none" normalizeH="0" baseline="0" dirty="0">
              <a:ln>
                <a:noFill/>
              </a:ln>
              <a:solidFill>
                <a:schemeClr val="accent1">
                  <a:lumMod val="60000"/>
                  <a:lumOff val="40000"/>
                </a:schemeClr>
              </a:solidFill>
              <a:effectLst/>
              <a:latin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993482170"/>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8243" y="326964"/>
            <a:ext cx="8382000" cy="941796"/>
          </a:xfrm>
        </p:spPr>
        <p:txBody>
          <a:bodyPr>
            <a:normAutofit fontScale="90000"/>
          </a:bodyPr>
          <a:lstStyle/>
          <a:p>
            <a:r>
              <a:rPr lang="en-US" sz="4400" cap="none" dirty="0">
                <a:solidFill>
                  <a:schemeClr val="bg1">
                    <a:lumMod val="95000"/>
                  </a:schemeClr>
                </a:solidFill>
                <a:latin typeface="Calibri" panose="020F0502020204030204" pitchFamily="34" charset="0"/>
                <a:cs typeface="Calibri" panose="020F0502020204030204" pitchFamily="34" charset="0"/>
              </a:rPr>
              <a:t>Risk detections</a:t>
            </a:r>
            <a:br>
              <a:rPr cap="none" dirty="0">
                <a:solidFill>
                  <a:schemeClr val="bg1">
                    <a:lumMod val="95000"/>
                  </a:schemeClr>
                </a:solidFill>
                <a:latin typeface="Calibri" panose="020F0502020204030204" pitchFamily="34" charset="0"/>
                <a:cs typeface="Calibri" panose="020F0502020204030204" pitchFamily="34" charset="0"/>
              </a:rPr>
            </a:br>
            <a:endParaRPr lang="en-US" cap="none" dirty="0">
              <a:ln>
                <a:noFill/>
              </a:ln>
              <a:solidFill>
                <a:srgbClr val="00B050"/>
              </a:solidFill>
              <a:latin typeface="Calibri" panose="020F0502020204030204" pitchFamily="34" charset="0"/>
              <a:cs typeface="Calibri" panose="020F0502020204030204" pitchFamily="34" charset="0"/>
            </a:endParaRPr>
          </a:p>
        </p:txBody>
      </p:sp>
      <p:sp>
        <p:nvSpPr>
          <p:cNvPr id="5" name="Rectangle 2">
            <a:extLst>
              <a:ext uri="{FF2B5EF4-FFF2-40B4-BE49-F238E27FC236}">
                <a16:creationId xmlns:a16="http://schemas.microsoft.com/office/drawing/2014/main" id="{3AE98DE7-5728-4665-BA1C-904B5C9F7D55}"/>
              </a:ext>
            </a:extLst>
          </p:cNvPr>
          <p:cNvSpPr>
            <a:spLocks noGrp="1" noChangeArrowheads="1"/>
          </p:cNvSpPr>
          <p:nvPr>
            <p:ph type="body" sz="quarter" idx="10"/>
          </p:nvPr>
        </p:nvSpPr>
        <p:spPr bwMode="auto">
          <a:xfrm>
            <a:off x="149838" y="1571922"/>
            <a:ext cx="10432346" cy="40718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defTabSz="914400" eaLnBrk="0" fontAlgn="base" hangingPunct="0">
              <a:spcBef>
                <a:spcPct val="0"/>
              </a:spcBef>
              <a:spcAft>
                <a:spcPct val="0"/>
              </a:spcAft>
              <a:buClr>
                <a:srgbClr val="FFFF00"/>
              </a:buClr>
              <a:buSzTx/>
              <a:buFont typeface="Webdings" panose="05030102010509060703" pitchFamily="18" charset="2"/>
              <a:buChar char=""/>
            </a:pPr>
            <a:endParaRPr lang="en-NZ" sz="2000" dirty="0">
              <a:solidFill>
                <a:schemeClr val="accent1">
                  <a:lumMod val="60000"/>
                  <a:lumOff val="40000"/>
                </a:schemeClr>
              </a:solidFill>
              <a:latin typeface="Calibri" panose="020F0502020204030204" pitchFamily="34" charset="0"/>
              <a:cs typeface="Calibri" panose="020F0502020204030204" pitchFamily="34" charset="0"/>
            </a:endParaRPr>
          </a:p>
          <a:p>
            <a:pPr>
              <a:buClr>
                <a:srgbClr val="FFFF00"/>
              </a:buClr>
            </a:pPr>
            <a:r>
              <a:rPr lang="en-US" sz="2000" dirty="0">
                <a:solidFill>
                  <a:schemeClr val="accent1">
                    <a:lumMod val="60000"/>
                    <a:lumOff val="40000"/>
                  </a:schemeClr>
                </a:solidFill>
                <a:latin typeface="Calibri" panose="020F0502020204030204" pitchFamily="34" charset="0"/>
                <a:cs typeface="Calibri" panose="020F0502020204030204" pitchFamily="34" charset="0"/>
              </a:rPr>
              <a:t>Users with leaked credentials</a:t>
            </a:r>
          </a:p>
          <a:p>
            <a:pPr lvl="1">
              <a:buClr>
                <a:srgbClr val="FFFF00"/>
              </a:buClr>
            </a:pPr>
            <a:r>
              <a:rPr lang="en-US" sz="1800" dirty="0">
                <a:solidFill>
                  <a:schemeClr val="accent1">
                    <a:lumMod val="60000"/>
                    <a:lumOff val="40000"/>
                  </a:schemeClr>
                </a:solidFill>
                <a:latin typeface="Calibri" panose="020F0502020204030204" pitchFamily="34" charset="0"/>
                <a:cs typeface="Calibri" panose="020F0502020204030204" pitchFamily="34" charset="0"/>
              </a:rPr>
              <a:t>https://haveibeenpwned.com/</a:t>
            </a:r>
          </a:p>
          <a:p>
            <a:pPr>
              <a:buClr>
                <a:srgbClr val="FFFF00"/>
              </a:buClr>
            </a:pPr>
            <a:r>
              <a:rPr lang="en-US" sz="2000" dirty="0">
                <a:solidFill>
                  <a:schemeClr val="accent1">
                    <a:lumMod val="60000"/>
                    <a:lumOff val="40000"/>
                  </a:schemeClr>
                </a:solidFill>
                <a:latin typeface="Calibri" panose="020F0502020204030204" pitchFamily="34" charset="0"/>
                <a:cs typeface="Calibri" panose="020F0502020204030204" pitchFamily="34" charset="0"/>
              </a:rPr>
              <a:t>Sign-ins from anonymous IP addresses</a:t>
            </a:r>
          </a:p>
          <a:p>
            <a:pPr>
              <a:buClr>
                <a:srgbClr val="FFFF00"/>
              </a:buClr>
            </a:pPr>
            <a:r>
              <a:rPr lang="en-US" sz="2000" dirty="0">
                <a:solidFill>
                  <a:schemeClr val="accent1">
                    <a:lumMod val="60000"/>
                    <a:lumOff val="40000"/>
                  </a:schemeClr>
                </a:solidFill>
                <a:latin typeface="Calibri" panose="020F0502020204030204" pitchFamily="34" charset="0"/>
                <a:cs typeface="Calibri" panose="020F0502020204030204" pitchFamily="34" charset="0"/>
              </a:rPr>
              <a:t>Impossible travel to atypical locations</a:t>
            </a:r>
          </a:p>
          <a:p>
            <a:pPr>
              <a:buClr>
                <a:srgbClr val="FFFF00"/>
              </a:buClr>
            </a:pPr>
            <a:r>
              <a:rPr lang="en-US" sz="2000" dirty="0">
                <a:solidFill>
                  <a:schemeClr val="accent1">
                    <a:lumMod val="60000"/>
                    <a:lumOff val="40000"/>
                  </a:schemeClr>
                </a:solidFill>
                <a:latin typeface="Calibri" panose="020F0502020204030204" pitchFamily="34" charset="0"/>
                <a:cs typeface="Calibri" panose="020F0502020204030204" pitchFamily="34" charset="0"/>
              </a:rPr>
              <a:t>Sign-ins from infected devices</a:t>
            </a:r>
          </a:p>
          <a:p>
            <a:pPr>
              <a:buClr>
                <a:srgbClr val="FFFF00"/>
              </a:buClr>
            </a:pPr>
            <a:r>
              <a:rPr lang="en-US" sz="2000" dirty="0">
                <a:solidFill>
                  <a:schemeClr val="accent1">
                    <a:lumMod val="60000"/>
                    <a:lumOff val="40000"/>
                  </a:schemeClr>
                </a:solidFill>
                <a:latin typeface="Calibri" panose="020F0502020204030204" pitchFamily="34" charset="0"/>
                <a:cs typeface="Calibri" panose="020F0502020204030204" pitchFamily="34" charset="0"/>
              </a:rPr>
              <a:t>Sign-ins from IP addresses with suspicious activity</a:t>
            </a:r>
          </a:p>
          <a:p>
            <a:pPr>
              <a:buClr>
                <a:srgbClr val="FFFF00"/>
              </a:buClr>
            </a:pPr>
            <a:r>
              <a:rPr lang="en-US" sz="2000" dirty="0">
                <a:solidFill>
                  <a:schemeClr val="accent1">
                    <a:lumMod val="60000"/>
                    <a:lumOff val="40000"/>
                  </a:schemeClr>
                </a:solidFill>
                <a:latin typeface="Calibri" panose="020F0502020204030204" pitchFamily="34" charset="0"/>
                <a:cs typeface="Calibri" panose="020F0502020204030204" pitchFamily="34" charset="0"/>
              </a:rPr>
              <a:t>Sign-ins from unfamiliar locations</a:t>
            </a:r>
          </a:p>
          <a:p>
            <a:pPr marL="457200" marR="0" lvl="1" indent="0" algn="l" defTabSz="914400" rtl="0" eaLnBrk="0" fontAlgn="base" latinLnBrk="0" hangingPunct="0">
              <a:lnSpc>
                <a:spcPct val="100000"/>
              </a:lnSpc>
              <a:spcBef>
                <a:spcPct val="0"/>
              </a:spcBef>
              <a:spcAft>
                <a:spcPct val="0"/>
              </a:spcAft>
              <a:buClr>
                <a:srgbClr val="FFFF00"/>
              </a:buClr>
              <a:buSzTx/>
              <a:buNone/>
              <a:tabLst/>
            </a:pPr>
            <a:endParaRPr kumimoji="0" lang="en-US" altLang="en-US" sz="2000" b="0" i="0" u="none" strike="noStrike" cap="none" normalizeH="0" baseline="0" dirty="0">
              <a:ln>
                <a:noFill/>
              </a:ln>
              <a:solidFill>
                <a:schemeClr val="accent1">
                  <a:lumMod val="60000"/>
                  <a:lumOff val="40000"/>
                </a:schemeClr>
              </a:solidFill>
              <a:effectLst/>
              <a:latin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03154362"/>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259841" y="387924"/>
            <a:ext cx="8382000" cy="941796"/>
          </a:xfrm>
        </p:spPr>
        <p:txBody>
          <a:bodyPr>
            <a:normAutofit fontScale="90000"/>
          </a:bodyPr>
          <a:lstStyle/>
          <a:p>
            <a:r>
              <a:rPr lang="en-US" sz="4000" cap="none" dirty="0">
                <a:ln>
                  <a:noFill/>
                </a:ln>
                <a:solidFill>
                  <a:schemeClr val="bg1">
                    <a:lumMod val="95000"/>
                  </a:schemeClr>
                </a:solidFill>
                <a:latin typeface="Calibri" panose="020F0502020204030204" pitchFamily="34" charset="0"/>
                <a:cs typeface="Calibri" panose="020F0502020204030204" pitchFamily="34" charset="0"/>
              </a:rPr>
              <a:t>The Microsoft Identity Platform (not the Product!)</a:t>
            </a:r>
            <a:endParaRPr lang="en-US" sz="4000" cap="none" dirty="0">
              <a:ln>
                <a:noFill/>
              </a:ln>
              <a:solidFill>
                <a:srgbClr val="00B050"/>
              </a:solidFill>
              <a:latin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276469C2-C943-4C97-B50F-C33B7D4C41F4}"/>
              </a:ext>
            </a:extLst>
          </p:cNvPr>
          <p:cNvPicPr>
            <a:picLocks noChangeAspect="1"/>
          </p:cNvPicPr>
          <p:nvPr/>
        </p:nvPicPr>
        <p:blipFill>
          <a:blip r:embed="rId2"/>
          <a:stretch>
            <a:fillRect/>
          </a:stretch>
        </p:blipFill>
        <p:spPr>
          <a:xfrm>
            <a:off x="1259841" y="1580990"/>
            <a:ext cx="8996444" cy="4697890"/>
          </a:xfrm>
          <a:prstGeom prst="rect">
            <a:avLst/>
          </a:prstGeom>
        </p:spPr>
      </p:pic>
    </p:spTree>
    <p:extLst>
      <p:ext uri="{BB962C8B-B14F-4D97-AF65-F5344CB8AC3E}">
        <p14:creationId xmlns:p14="http://schemas.microsoft.com/office/powerpoint/2010/main" val="674981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44" name="Title 43">
            <a:extLst>
              <a:ext uri="{FF2B5EF4-FFF2-40B4-BE49-F238E27FC236}">
                <a16:creationId xmlns:a16="http://schemas.microsoft.com/office/drawing/2014/main" id="{B411391C-0272-4219-8BAA-85C5F0A64DA9}"/>
              </a:ext>
            </a:extLst>
          </p:cNvPr>
          <p:cNvSpPr>
            <a:spLocks noGrp="1"/>
          </p:cNvSpPr>
          <p:nvPr>
            <p:ph type="title"/>
          </p:nvPr>
        </p:nvSpPr>
        <p:spPr/>
        <p:txBody>
          <a:bodyPr/>
          <a:lstStyle/>
          <a:p>
            <a:r>
              <a:rPr lang="en-US" dirty="0"/>
              <a:t>Microsoft Authentication Libraries (MSAL)</a:t>
            </a:r>
          </a:p>
        </p:txBody>
      </p:sp>
      <p:sp>
        <p:nvSpPr>
          <p:cNvPr id="45" name="Text Placeholder 44">
            <a:extLst>
              <a:ext uri="{FF2B5EF4-FFF2-40B4-BE49-F238E27FC236}">
                <a16:creationId xmlns:a16="http://schemas.microsoft.com/office/drawing/2014/main" id="{04A1532C-7117-485B-AF56-5C87FBC4D9F9}"/>
              </a:ext>
            </a:extLst>
          </p:cNvPr>
          <p:cNvSpPr>
            <a:spLocks noGrp="1"/>
          </p:cNvSpPr>
          <p:nvPr>
            <p:ph type="body" sz="quarter" idx="10"/>
          </p:nvPr>
        </p:nvSpPr>
        <p:spPr>
          <a:xfrm>
            <a:off x="588263" y="1400885"/>
            <a:ext cx="10967044" cy="430887"/>
          </a:xfrm>
        </p:spPr>
        <p:txBody>
          <a:bodyPr/>
          <a:lstStyle/>
          <a:p>
            <a:r>
              <a:rPr lang="en-US" dirty="0"/>
              <a:t>Generally Available:</a:t>
            </a:r>
          </a:p>
        </p:txBody>
      </p:sp>
      <p:sp>
        <p:nvSpPr>
          <p:cNvPr id="91" name="Text Placeholder 44">
            <a:extLst>
              <a:ext uri="{FF2B5EF4-FFF2-40B4-BE49-F238E27FC236}">
                <a16:creationId xmlns:a16="http://schemas.microsoft.com/office/drawing/2014/main" id="{0E742B34-DCCF-49E9-8A6C-75A9DC4AD46F}"/>
              </a:ext>
            </a:extLst>
          </p:cNvPr>
          <p:cNvSpPr txBox="1">
            <a:spLocks/>
          </p:cNvSpPr>
          <p:nvPr/>
        </p:nvSpPr>
        <p:spPr>
          <a:xfrm>
            <a:off x="612478" y="3824112"/>
            <a:ext cx="10967044" cy="430887"/>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Production Supported Public Preview:</a:t>
            </a:r>
          </a:p>
        </p:txBody>
      </p:sp>
      <p:grpSp>
        <p:nvGrpSpPr>
          <p:cNvPr id="33" name="Group 32">
            <a:extLst>
              <a:ext uri="{FF2B5EF4-FFF2-40B4-BE49-F238E27FC236}">
                <a16:creationId xmlns:a16="http://schemas.microsoft.com/office/drawing/2014/main" id="{0E825115-CF62-4617-AF5D-C8E981A428B1}"/>
              </a:ext>
            </a:extLst>
          </p:cNvPr>
          <p:cNvGrpSpPr/>
          <p:nvPr/>
        </p:nvGrpSpPr>
        <p:grpSpPr>
          <a:xfrm>
            <a:off x="5422535" y="2059062"/>
            <a:ext cx="2061777" cy="1526676"/>
            <a:chOff x="5021233" y="3339739"/>
            <a:chExt cx="2061777" cy="1526676"/>
          </a:xfrm>
        </p:grpSpPr>
        <p:sp>
          <p:nvSpPr>
            <p:cNvPr id="34" name="Rectangle 33">
              <a:extLst>
                <a:ext uri="{FF2B5EF4-FFF2-40B4-BE49-F238E27FC236}">
                  <a16:creationId xmlns:a16="http://schemas.microsoft.com/office/drawing/2014/main" id="{5B71D0B9-4CB1-49B7-B169-29F85C85E683}"/>
                </a:ext>
              </a:extLst>
            </p:cNvPr>
            <p:cNvSpPr/>
            <p:nvPr/>
          </p:nvSpPr>
          <p:spPr bwMode="auto">
            <a:xfrm>
              <a:off x="5021233" y="3339739"/>
              <a:ext cx="2061777" cy="1526676"/>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pic>
          <p:nvPicPr>
            <p:cNvPr id="41" name="Picture 40">
              <a:extLst>
                <a:ext uri="{FF2B5EF4-FFF2-40B4-BE49-F238E27FC236}">
                  <a16:creationId xmlns:a16="http://schemas.microsoft.com/office/drawing/2014/main" id="{8331C0F5-4340-40EB-AB3F-E9138450AB1E}"/>
                </a:ext>
              </a:extLst>
            </p:cNvPr>
            <p:cNvPicPr>
              <a:picLocks noChangeAspect="1"/>
            </p:cNvPicPr>
            <p:nvPr/>
          </p:nvPicPr>
          <p:blipFill>
            <a:blip r:embed="rId3">
              <a:biLevel thresh="75000"/>
            </a:blip>
            <a:stretch>
              <a:fillRect/>
            </a:stretch>
          </p:blipFill>
          <p:spPr>
            <a:xfrm>
              <a:off x="5762651" y="3546578"/>
              <a:ext cx="578941" cy="578941"/>
            </a:xfrm>
            <a:prstGeom prst="rect">
              <a:avLst/>
            </a:prstGeom>
          </p:spPr>
        </p:pic>
        <p:sp>
          <p:nvSpPr>
            <p:cNvPr id="42" name="TextBox 41">
              <a:extLst>
                <a:ext uri="{FF2B5EF4-FFF2-40B4-BE49-F238E27FC236}">
                  <a16:creationId xmlns:a16="http://schemas.microsoft.com/office/drawing/2014/main" id="{C7E9C0FF-98D4-40F0-88CD-7D515ECCB4C2}"/>
                </a:ext>
              </a:extLst>
            </p:cNvPr>
            <p:cNvSpPr txBox="1"/>
            <p:nvPr/>
          </p:nvSpPr>
          <p:spPr>
            <a:xfrm>
              <a:off x="5021233" y="4248649"/>
              <a:ext cx="2061777" cy="615522"/>
            </a:xfrm>
            <a:prstGeom prst="rect">
              <a:avLst/>
            </a:prstGeom>
            <a:noFill/>
          </p:spPr>
          <p:txBody>
            <a:bodyPr wrap="square" lIns="179285" tIns="143428" rIns="179285" bIns="143428"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Light"/>
                  <a:ea typeface="+mn-ea"/>
                  <a:cs typeface="+mn-cs"/>
                </a:rPr>
                <a:t>Android</a:t>
              </a:r>
            </a:p>
          </p:txBody>
        </p:sp>
        <p:sp>
          <p:nvSpPr>
            <p:cNvPr id="47" name="TextBox 46">
              <a:extLst>
                <a:ext uri="{FF2B5EF4-FFF2-40B4-BE49-F238E27FC236}">
                  <a16:creationId xmlns:a16="http://schemas.microsoft.com/office/drawing/2014/main" id="{25187873-4528-4571-8213-D41379222975}"/>
                </a:ext>
              </a:extLst>
            </p:cNvPr>
            <p:cNvSpPr txBox="1"/>
            <p:nvPr/>
          </p:nvSpPr>
          <p:spPr>
            <a:xfrm rot="18697095">
              <a:off x="5043353" y="3393269"/>
              <a:ext cx="527182" cy="425400"/>
            </a:xfrm>
            <a:prstGeom prst="rect">
              <a:avLst/>
            </a:prstGeom>
            <a:noFill/>
          </p:spPr>
          <p:txBody>
            <a:bodyPr wrap="non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980" b="1" i="0" u="none" strike="noStrike" kern="1200" cap="none" spc="0" normalizeH="0" baseline="0" noProof="0" dirty="0">
                  <a:ln>
                    <a:noFill/>
                  </a:ln>
                  <a:solidFill>
                    <a:srgbClr val="FFFFFF"/>
                  </a:solidFill>
                  <a:effectLst/>
                  <a:uLnTx/>
                  <a:uFillTx/>
                  <a:latin typeface="Segoe UI Semilight"/>
                  <a:ea typeface="+mn-ea"/>
                  <a:cs typeface="+mn-cs"/>
                </a:rPr>
                <a:t>GA</a:t>
              </a:r>
            </a:p>
          </p:txBody>
        </p:sp>
      </p:grpSp>
      <p:grpSp>
        <p:nvGrpSpPr>
          <p:cNvPr id="48" name="Group 47">
            <a:extLst>
              <a:ext uri="{FF2B5EF4-FFF2-40B4-BE49-F238E27FC236}">
                <a16:creationId xmlns:a16="http://schemas.microsoft.com/office/drawing/2014/main" id="{A9006346-0AB6-46EF-8EBB-90B2911B078E}"/>
              </a:ext>
            </a:extLst>
          </p:cNvPr>
          <p:cNvGrpSpPr/>
          <p:nvPr/>
        </p:nvGrpSpPr>
        <p:grpSpPr>
          <a:xfrm>
            <a:off x="7826730" y="2038256"/>
            <a:ext cx="2061777" cy="1545238"/>
            <a:chOff x="7382989" y="3321177"/>
            <a:chExt cx="2061777" cy="1545238"/>
          </a:xfrm>
        </p:grpSpPr>
        <p:sp>
          <p:nvSpPr>
            <p:cNvPr id="49" name="Rectangle 48">
              <a:extLst>
                <a:ext uri="{FF2B5EF4-FFF2-40B4-BE49-F238E27FC236}">
                  <a16:creationId xmlns:a16="http://schemas.microsoft.com/office/drawing/2014/main" id="{7A28B91E-C1D2-48D3-9D9D-48FEFFFA3E40}"/>
                </a:ext>
              </a:extLst>
            </p:cNvPr>
            <p:cNvSpPr/>
            <p:nvPr/>
          </p:nvSpPr>
          <p:spPr bwMode="auto">
            <a:xfrm>
              <a:off x="7382989" y="3339739"/>
              <a:ext cx="2061777" cy="1526676"/>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pic>
          <p:nvPicPr>
            <p:cNvPr id="50" name="Picture 49">
              <a:extLst>
                <a:ext uri="{FF2B5EF4-FFF2-40B4-BE49-F238E27FC236}">
                  <a16:creationId xmlns:a16="http://schemas.microsoft.com/office/drawing/2014/main" id="{9D84E005-6737-43F4-B2C6-4BEA7D183DAD}"/>
                </a:ext>
              </a:extLst>
            </p:cNvPr>
            <p:cNvPicPr>
              <a:picLocks noChangeAspect="1"/>
            </p:cNvPicPr>
            <p:nvPr/>
          </p:nvPicPr>
          <p:blipFill>
            <a:blip r:embed="rId4">
              <a:biLevel thresh="75000"/>
            </a:blip>
            <a:stretch>
              <a:fillRect/>
            </a:stretch>
          </p:blipFill>
          <p:spPr>
            <a:xfrm>
              <a:off x="8124407" y="3546578"/>
              <a:ext cx="578941" cy="578941"/>
            </a:xfrm>
            <a:prstGeom prst="rect">
              <a:avLst/>
            </a:prstGeom>
          </p:spPr>
        </p:pic>
        <p:sp>
          <p:nvSpPr>
            <p:cNvPr id="51" name="TextBox 50">
              <a:extLst>
                <a:ext uri="{FF2B5EF4-FFF2-40B4-BE49-F238E27FC236}">
                  <a16:creationId xmlns:a16="http://schemas.microsoft.com/office/drawing/2014/main" id="{1CAA73C6-2366-4DAF-9666-3C102D25C0B3}"/>
                </a:ext>
              </a:extLst>
            </p:cNvPr>
            <p:cNvSpPr txBox="1"/>
            <p:nvPr/>
          </p:nvSpPr>
          <p:spPr>
            <a:xfrm>
              <a:off x="7382989" y="4248649"/>
              <a:ext cx="2061777" cy="615522"/>
            </a:xfrm>
            <a:prstGeom prst="rect">
              <a:avLst/>
            </a:prstGeom>
            <a:noFill/>
          </p:spPr>
          <p:txBody>
            <a:bodyPr wrap="square" lIns="179285" tIns="143428" rIns="179285" bIns="143428"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Light"/>
                  <a:ea typeface="+mn-ea"/>
                  <a:cs typeface="+mn-cs"/>
                </a:rPr>
                <a:t>iOS/macOS</a:t>
              </a:r>
            </a:p>
          </p:txBody>
        </p:sp>
        <p:sp>
          <p:nvSpPr>
            <p:cNvPr id="54" name="TextBox 53">
              <a:extLst>
                <a:ext uri="{FF2B5EF4-FFF2-40B4-BE49-F238E27FC236}">
                  <a16:creationId xmlns:a16="http://schemas.microsoft.com/office/drawing/2014/main" id="{1D97C9A3-145C-4CBE-B46C-0A059AD68EC6}"/>
                </a:ext>
              </a:extLst>
            </p:cNvPr>
            <p:cNvSpPr txBox="1"/>
            <p:nvPr/>
          </p:nvSpPr>
          <p:spPr>
            <a:xfrm rot="18697095">
              <a:off x="7387681" y="3372068"/>
              <a:ext cx="527182" cy="425400"/>
            </a:xfrm>
            <a:prstGeom prst="rect">
              <a:avLst/>
            </a:prstGeom>
            <a:noFill/>
          </p:spPr>
          <p:txBody>
            <a:bodyPr wrap="non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980" b="1" i="0" u="none" strike="noStrike" kern="1200" cap="none" spc="0" normalizeH="0" baseline="0" noProof="0" dirty="0">
                  <a:ln>
                    <a:noFill/>
                  </a:ln>
                  <a:solidFill>
                    <a:srgbClr val="FFFFFF"/>
                  </a:solidFill>
                  <a:effectLst/>
                  <a:uLnTx/>
                  <a:uFillTx/>
                  <a:latin typeface="Segoe UI Semilight"/>
                  <a:ea typeface="+mn-ea"/>
                  <a:cs typeface="+mn-cs"/>
                </a:rPr>
                <a:t>GA</a:t>
              </a:r>
            </a:p>
          </p:txBody>
        </p:sp>
      </p:grpSp>
      <p:sp>
        <p:nvSpPr>
          <p:cNvPr id="55" name="TextBox 54">
            <a:extLst>
              <a:ext uri="{FF2B5EF4-FFF2-40B4-BE49-F238E27FC236}">
                <a16:creationId xmlns:a16="http://schemas.microsoft.com/office/drawing/2014/main" id="{FF147319-E703-4E57-A0D6-E1E8D4A5CB36}"/>
              </a:ext>
            </a:extLst>
          </p:cNvPr>
          <p:cNvSpPr txBox="1"/>
          <p:nvPr/>
        </p:nvSpPr>
        <p:spPr>
          <a:xfrm>
            <a:off x="3370007" y="3249485"/>
            <a:ext cx="6740012" cy="363946"/>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mn-cs"/>
              </a:rPr>
              <a:t> </a:t>
            </a: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grpSp>
        <p:nvGrpSpPr>
          <p:cNvPr id="61" name="Group 60">
            <a:extLst>
              <a:ext uri="{FF2B5EF4-FFF2-40B4-BE49-F238E27FC236}">
                <a16:creationId xmlns:a16="http://schemas.microsoft.com/office/drawing/2014/main" id="{E2F7BF0A-EEA8-4D13-A76F-3699DF2DE318}"/>
              </a:ext>
            </a:extLst>
          </p:cNvPr>
          <p:cNvGrpSpPr/>
          <p:nvPr/>
        </p:nvGrpSpPr>
        <p:grpSpPr>
          <a:xfrm>
            <a:off x="588263" y="4453040"/>
            <a:ext cx="2061485" cy="1728167"/>
            <a:chOff x="3059581" y="3091945"/>
            <a:chExt cx="2102822" cy="1762820"/>
          </a:xfrm>
        </p:grpSpPr>
        <p:sp>
          <p:nvSpPr>
            <p:cNvPr id="74" name="Rectangle 73">
              <a:extLst>
                <a:ext uri="{FF2B5EF4-FFF2-40B4-BE49-F238E27FC236}">
                  <a16:creationId xmlns:a16="http://schemas.microsoft.com/office/drawing/2014/main" id="{F955ACFC-04C6-4F8B-834F-110712B348F6}"/>
                </a:ext>
              </a:extLst>
            </p:cNvPr>
            <p:cNvSpPr/>
            <p:nvPr/>
          </p:nvSpPr>
          <p:spPr bwMode="auto">
            <a:xfrm>
              <a:off x="3059581" y="3272152"/>
              <a:ext cx="2102822" cy="1557068"/>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75" name="TextBox 74">
              <a:extLst>
                <a:ext uri="{FF2B5EF4-FFF2-40B4-BE49-F238E27FC236}">
                  <a16:creationId xmlns:a16="http://schemas.microsoft.com/office/drawing/2014/main" id="{FDDF33F5-88BB-459D-BB29-1FBAF8B998C7}"/>
                </a:ext>
              </a:extLst>
            </p:cNvPr>
            <p:cNvSpPr txBox="1"/>
            <p:nvPr/>
          </p:nvSpPr>
          <p:spPr>
            <a:xfrm>
              <a:off x="3059581" y="4220326"/>
              <a:ext cx="2102822" cy="634439"/>
            </a:xfrm>
            <a:prstGeom prst="rect">
              <a:avLst/>
            </a:prstGeom>
            <a:noFill/>
          </p:spPr>
          <p:txBody>
            <a:bodyPr wrap="square" lIns="179259" tIns="143407" rIns="179259" bIns="143407" rtlCol="0">
              <a:sp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gradFill>
                    <a:gsLst>
                      <a:gs pos="0">
                        <a:srgbClr val="000000"/>
                      </a:gs>
                      <a:gs pos="100000">
                        <a:srgbClr val="000000"/>
                      </a:gs>
                    </a:gsLst>
                    <a:lin ang="5400000" scaled="1"/>
                  </a:gradFill>
                  <a:effectLst/>
                  <a:uLnTx/>
                  <a:uFillTx/>
                  <a:latin typeface="Segoe UI Light"/>
                  <a:ea typeface="+mn-ea"/>
                  <a:cs typeface="+mn-cs"/>
                </a:rPr>
                <a:t>Java</a:t>
              </a:r>
            </a:p>
          </p:txBody>
        </p:sp>
        <p:grpSp>
          <p:nvGrpSpPr>
            <p:cNvPr id="76" name="Group 75">
              <a:extLst>
                <a:ext uri="{FF2B5EF4-FFF2-40B4-BE49-F238E27FC236}">
                  <a16:creationId xmlns:a16="http://schemas.microsoft.com/office/drawing/2014/main" id="{949A2032-55BD-4FAA-8AC2-C0DCC2041CB2}"/>
                </a:ext>
              </a:extLst>
            </p:cNvPr>
            <p:cNvGrpSpPr/>
            <p:nvPr/>
          </p:nvGrpSpPr>
          <p:grpSpPr>
            <a:xfrm>
              <a:off x="3059582" y="3091945"/>
              <a:ext cx="657816" cy="897261"/>
              <a:chOff x="2665259" y="1405406"/>
              <a:chExt cx="657909" cy="897389"/>
            </a:xfrm>
          </p:grpSpPr>
          <p:sp>
            <p:nvSpPr>
              <p:cNvPr id="77" name="Diagonal Stripe 76">
                <a:extLst>
                  <a:ext uri="{FF2B5EF4-FFF2-40B4-BE49-F238E27FC236}">
                    <a16:creationId xmlns:a16="http://schemas.microsoft.com/office/drawing/2014/main" id="{F69FD436-802B-4095-8E22-437A4955E3F3}"/>
                  </a:ext>
                </a:extLst>
              </p:cNvPr>
              <p:cNvSpPr/>
              <p:nvPr/>
            </p:nvSpPr>
            <p:spPr bwMode="auto">
              <a:xfrm>
                <a:off x="2665259" y="1589973"/>
                <a:ext cx="657909" cy="712822"/>
              </a:xfrm>
              <a:prstGeom prst="diagStrip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8" name="TextBox 77">
                <a:extLst>
                  <a:ext uri="{FF2B5EF4-FFF2-40B4-BE49-F238E27FC236}">
                    <a16:creationId xmlns:a16="http://schemas.microsoft.com/office/drawing/2014/main" id="{894C324A-6B9C-4FE5-9694-5F3DF204990E}"/>
                  </a:ext>
                </a:extLst>
              </p:cNvPr>
              <p:cNvSpPr txBox="1"/>
              <p:nvPr/>
            </p:nvSpPr>
            <p:spPr>
              <a:xfrm rot="18697095">
                <a:off x="2494665" y="1626784"/>
                <a:ext cx="879498" cy="436742"/>
              </a:xfrm>
              <a:prstGeom prst="rect">
                <a:avLst/>
              </a:prstGeom>
              <a:noFill/>
            </p:spPr>
            <p:txBody>
              <a:bodyPr wrap="none" lIns="179259" tIns="143407" rIns="179259" bIns="143407" rtlCol="0">
                <a:spAutoFit/>
              </a:bodyPr>
              <a:lstStyle/>
              <a:p>
                <a:pPr marL="0" marR="0" lvl="0" indent="0" algn="l" defTabSz="914192" rtl="0" eaLnBrk="1" fontAlgn="auto" latinLnBrk="0" hangingPunct="1">
                  <a:lnSpc>
                    <a:spcPct val="90000"/>
                  </a:lnSpc>
                  <a:spcBef>
                    <a:spcPts val="0"/>
                  </a:spcBef>
                  <a:spcAft>
                    <a:spcPts val="588"/>
                  </a:spcAft>
                  <a:buClrTx/>
                  <a:buSzTx/>
                  <a:buFontTx/>
                  <a:buNone/>
                  <a:tabLst/>
                  <a:defRPr/>
                </a:pPr>
                <a:r>
                  <a:rPr kumimoji="0" lang="en-US" sz="980" b="1" i="0" u="none" strike="noStrike" kern="1200" cap="none" spc="0" normalizeH="0" baseline="0" noProof="0" dirty="0">
                    <a:ln>
                      <a:noFill/>
                    </a:ln>
                    <a:solidFill>
                      <a:srgbClr val="FFFFFF"/>
                    </a:solidFill>
                    <a:effectLst/>
                    <a:uLnTx/>
                    <a:uFillTx/>
                    <a:latin typeface="Segoe UI Semilight"/>
                    <a:ea typeface="+mn-ea"/>
                    <a:cs typeface="+mn-cs"/>
                  </a:rPr>
                  <a:t>PREVIEW</a:t>
                </a:r>
              </a:p>
            </p:txBody>
          </p:sp>
        </p:grpSp>
      </p:grpSp>
      <p:grpSp>
        <p:nvGrpSpPr>
          <p:cNvPr id="62" name="Group 61">
            <a:extLst>
              <a:ext uri="{FF2B5EF4-FFF2-40B4-BE49-F238E27FC236}">
                <a16:creationId xmlns:a16="http://schemas.microsoft.com/office/drawing/2014/main" id="{E185080B-B3FF-4651-9D82-55566CD8F09F}"/>
              </a:ext>
            </a:extLst>
          </p:cNvPr>
          <p:cNvGrpSpPr/>
          <p:nvPr/>
        </p:nvGrpSpPr>
        <p:grpSpPr>
          <a:xfrm>
            <a:off x="3004352" y="4485516"/>
            <a:ext cx="2063703" cy="1695691"/>
            <a:chOff x="7197690" y="3760985"/>
            <a:chExt cx="2063703" cy="1695691"/>
          </a:xfrm>
        </p:grpSpPr>
        <p:grpSp>
          <p:nvGrpSpPr>
            <p:cNvPr id="67" name="Group 66">
              <a:extLst>
                <a:ext uri="{FF2B5EF4-FFF2-40B4-BE49-F238E27FC236}">
                  <a16:creationId xmlns:a16="http://schemas.microsoft.com/office/drawing/2014/main" id="{8FCFAA7C-B077-450C-92B5-3675FFBD01FC}"/>
                </a:ext>
              </a:extLst>
            </p:cNvPr>
            <p:cNvGrpSpPr/>
            <p:nvPr/>
          </p:nvGrpSpPr>
          <p:grpSpPr>
            <a:xfrm>
              <a:off x="7197690" y="3760985"/>
              <a:ext cx="2063703" cy="1695691"/>
              <a:chOff x="7953472" y="2923976"/>
              <a:chExt cx="2105085" cy="1729693"/>
            </a:xfrm>
          </p:grpSpPr>
          <p:sp>
            <p:nvSpPr>
              <p:cNvPr id="69" name="Rectangle 68">
                <a:extLst>
                  <a:ext uri="{FF2B5EF4-FFF2-40B4-BE49-F238E27FC236}">
                    <a16:creationId xmlns:a16="http://schemas.microsoft.com/office/drawing/2014/main" id="{BD328CD2-278D-44DC-B97D-C016E5D9D713}"/>
                  </a:ext>
                </a:extLst>
              </p:cNvPr>
              <p:cNvSpPr/>
              <p:nvPr/>
            </p:nvSpPr>
            <p:spPr bwMode="auto">
              <a:xfrm>
                <a:off x="7955735" y="3094515"/>
                <a:ext cx="2102822" cy="1557068"/>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70" name="TextBox 69">
                <a:extLst>
                  <a:ext uri="{FF2B5EF4-FFF2-40B4-BE49-F238E27FC236}">
                    <a16:creationId xmlns:a16="http://schemas.microsoft.com/office/drawing/2014/main" id="{04D31B01-239B-4209-B6DB-4AA565EEF69C}"/>
                  </a:ext>
                </a:extLst>
              </p:cNvPr>
              <p:cNvSpPr txBox="1"/>
              <p:nvPr/>
            </p:nvSpPr>
            <p:spPr>
              <a:xfrm>
                <a:off x="7953472" y="4019230"/>
                <a:ext cx="2102822" cy="634439"/>
              </a:xfrm>
              <a:prstGeom prst="rect">
                <a:avLst/>
              </a:prstGeom>
              <a:noFill/>
            </p:spPr>
            <p:txBody>
              <a:bodyPr wrap="square" lIns="179259" tIns="143407" rIns="179259" bIns="143407" rtlCol="0">
                <a:sp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Light"/>
                    <a:ea typeface="+mn-ea"/>
                    <a:cs typeface="+mn-cs"/>
                  </a:rPr>
                  <a:t>Python</a:t>
                </a:r>
              </a:p>
            </p:txBody>
          </p:sp>
          <p:grpSp>
            <p:nvGrpSpPr>
              <p:cNvPr id="71" name="Group 70">
                <a:extLst>
                  <a:ext uri="{FF2B5EF4-FFF2-40B4-BE49-F238E27FC236}">
                    <a16:creationId xmlns:a16="http://schemas.microsoft.com/office/drawing/2014/main" id="{9763BF97-2811-4488-B6FB-5B2F7C816448}"/>
                  </a:ext>
                </a:extLst>
              </p:cNvPr>
              <p:cNvGrpSpPr/>
              <p:nvPr/>
            </p:nvGrpSpPr>
            <p:grpSpPr>
              <a:xfrm>
                <a:off x="7955736" y="2923976"/>
                <a:ext cx="657816" cy="883258"/>
                <a:chOff x="272695" y="3239056"/>
                <a:chExt cx="657909" cy="883383"/>
              </a:xfrm>
            </p:grpSpPr>
            <p:sp>
              <p:nvSpPr>
                <p:cNvPr id="72" name="Diagonal Stripe 71">
                  <a:extLst>
                    <a:ext uri="{FF2B5EF4-FFF2-40B4-BE49-F238E27FC236}">
                      <a16:creationId xmlns:a16="http://schemas.microsoft.com/office/drawing/2014/main" id="{D6A30B11-F29A-47DE-A67B-5A1DB2F8B0B1}"/>
                    </a:ext>
                  </a:extLst>
                </p:cNvPr>
                <p:cNvSpPr/>
                <p:nvPr/>
              </p:nvSpPr>
              <p:spPr bwMode="auto">
                <a:xfrm>
                  <a:off x="272695" y="3409617"/>
                  <a:ext cx="657909" cy="712822"/>
                </a:xfrm>
                <a:prstGeom prst="diagStrip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3" name="TextBox 72">
                  <a:extLst>
                    <a:ext uri="{FF2B5EF4-FFF2-40B4-BE49-F238E27FC236}">
                      <a16:creationId xmlns:a16="http://schemas.microsoft.com/office/drawing/2014/main" id="{25A5CA84-9D40-42C2-9FC4-15F4917D0ED4}"/>
                    </a:ext>
                  </a:extLst>
                </p:cNvPr>
                <p:cNvSpPr txBox="1"/>
                <p:nvPr/>
              </p:nvSpPr>
              <p:spPr>
                <a:xfrm rot="18697095">
                  <a:off x="98326" y="3460434"/>
                  <a:ext cx="879498" cy="436742"/>
                </a:xfrm>
                <a:prstGeom prst="rect">
                  <a:avLst/>
                </a:prstGeom>
                <a:noFill/>
              </p:spPr>
              <p:txBody>
                <a:bodyPr wrap="none" lIns="179259" tIns="143407" rIns="179259" bIns="143407" rtlCol="0">
                  <a:spAutoFit/>
                </a:bodyPr>
                <a:lstStyle/>
                <a:p>
                  <a:pPr marL="0" marR="0" lvl="0" indent="0" algn="l" defTabSz="914192" rtl="0" eaLnBrk="1" fontAlgn="auto" latinLnBrk="0" hangingPunct="1">
                    <a:lnSpc>
                      <a:spcPct val="90000"/>
                    </a:lnSpc>
                    <a:spcBef>
                      <a:spcPts val="0"/>
                    </a:spcBef>
                    <a:spcAft>
                      <a:spcPts val="588"/>
                    </a:spcAft>
                    <a:buClrTx/>
                    <a:buSzTx/>
                    <a:buFontTx/>
                    <a:buNone/>
                    <a:tabLst/>
                    <a:defRPr/>
                  </a:pPr>
                  <a:r>
                    <a:rPr kumimoji="0" lang="en-US" sz="980" b="1" i="0" u="none" strike="noStrike" kern="1200" cap="none" spc="0" normalizeH="0" baseline="0" noProof="0" dirty="0">
                      <a:ln>
                        <a:noFill/>
                      </a:ln>
                      <a:solidFill>
                        <a:srgbClr val="FFFFFF"/>
                      </a:solidFill>
                      <a:effectLst/>
                      <a:uLnTx/>
                      <a:uFillTx/>
                      <a:latin typeface="Segoe UI Semilight"/>
                      <a:ea typeface="+mn-ea"/>
                      <a:cs typeface="+mn-cs"/>
                    </a:rPr>
                    <a:t>PREVIEW</a:t>
                  </a:r>
                </a:p>
              </p:txBody>
            </p:sp>
          </p:grpSp>
        </p:grpSp>
        <p:pic>
          <p:nvPicPr>
            <p:cNvPr id="68" name="Picture 67">
              <a:extLst>
                <a:ext uri="{FF2B5EF4-FFF2-40B4-BE49-F238E27FC236}">
                  <a16:creationId xmlns:a16="http://schemas.microsoft.com/office/drawing/2014/main" id="{0BF7FB01-29A5-4593-93E7-CD6117603F42}"/>
                </a:ext>
              </a:extLst>
            </p:cNvPr>
            <p:cNvPicPr>
              <a:picLocks noChangeAspect="1"/>
            </p:cNvPicPr>
            <p:nvPr/>
          </p:nvPicPr>
          <p:blipFill>
            <a:blip r:embed="rId5">
              <a:biLevel thresh="75000"/>
            </a:blip>
            <a:stretch>
              <a:fillRect/>
            </a:stretch>
          </p:blipFill>
          <p:spPr>
            <a:xfrm>
              <a:off x="7938961" y="4173702"/>
              <a:ext cx="578941" cy="578941"/>
            </a:xfrm>
            <a:prstGeom prst="rect">
              <a:avLst/>
            </a:prstGeom>
          </p:spPr>
        </p:pic>
      </p:grpSp>
      <p:pic>
        <p:nvPicPr>
          <p:cNvPr id="66" name="Picture 6" descr="Image result for java logo">
            <a:extLst>
              <a:ext uri="{FF2B5EF4-FFF2-40B4-BE49-F238E27FC236}">
                <a16:creationId xmlns:a16="http://schemas.microsoft.com/office/drawing/2014/main" id="{6A6DFE4E-B0E5-4F4D-9089-0F4F9D1712C9}"/>
              </a:ext>
            </a:extLst>
          </p:cNvPr>
          <p:cNvPicPr>
            <a:picLocks noChangeAspect="1" noChangeArrowheads="1"/>
          </p:cNvPicPr>
          <p:nvPr/>
        </p:nvPicPr>
        <p:blipFill>
          <a:blip r:embed="rId6">
            <a:biLevel thresh="75000"/>
            <a:extLst>
              <a:ext uri="{28A0092B-C50C-407E-A947-70E740481C1C}">
                <a14:useLocalDpi xmlns:a14="http://schemas.microsoft.com/office/drawing/2010/main" val="0"/>
              </a:ext>
            </a:extLst>
          </a:blip>
          <a:srcRect/>
          <a:stretch>
            <a:fillRect/>
          </a:stretch>
        </p:blipFill>
        <p:spPr bwMode="auto">
          <a:xfrm>
            <a:off x="1412723" y="4852329"/>
            <a:ext cx="460335" cy="621967"/>
          </a:xfrm>
          <a:prstGeom prst="rect">
            <a:avLst/>
          </a:prstGeom>
          <a:noFill/>
          <a:extLst>
            <a:ext uri="{909E8E84-426E-40DD-AFC4-6F175D3DCCD1}">
              <a14:hiddenFill xmlns:a14="http://schemas.microsoft.com/office/drawing/2010/main">
                <a:solidFill>
                  <a:srgbClr val="FFFFFF"/>
                </a:solidFill>
              </a14:hiddenFill>
            </a:ext>
          </a:extLst>
        </p:spPr>
      </p:pic>
      <p:grpSp>
        <p:nvGrpSpPr>
          <p:cNvPr id="110" name="Group 109">
            <a:extLst>
              <a:ext uri="{FF2B5EF4-FFF2-40B4-BE49-F238E27FC236}">
                <a16:creationId xmlns:a16="http://schemas.microsoft.com/office/drawing/2014/main" id="{C45FD4BC-7B02-431E-9FED-CAF867577392}"/>
              </a:ext>
            </a:extLst>
          </p:cNvPr>
          <p:cNvGrpSpPr/>
          <p:nvPr/>
        </p:nvGrpSpPr>
        <p:grpSpPr>
          <a:xfrm>
            <a:off x="7831241" y="2056984"/>
            <a:ext cx="644885" cy="712094"/>
            <a:chOff x="2665259" y="1576319"/>
            <a:chExt cx="657909" cy="726476"/>
          </a:xfrm>
        </p:grpSpPr>
        <p:sp>
          <p:nvSpPr>
            <p:cNvPr id="111" name="Diagonal Stripe 110">
              <a:extLst>
                <a:ext uri="{FF2B5EF4-FFF2-40B4-BE49-F238E27FC236}">
                  <a16:creationId xmlns:a16="http://schemas.microsoft.com/office/drawing/2014/main" id="{E496735F-AB4E-47C6-93F3-7836FA8C7483}"/>
                </a:ext>
              </a:extLst>
            </p:cNvPr>
            <p:cNvSpPr/>
            <p:nvPr/>
          </p:nvSpPr>
          <p:spPr bwMode="auto">
            <a:xfrm>
              <a:off x="2665259" y="1577575"/>
              <a:ext cx="657909" cy="725220"/>
            </a:xfrm>
            <a:prstGeom prst="diagStrip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12" name="TextBox 111">
              <a:extLst>
                <a:ext uri="{FF2B5EF4-FFF2-40B4-BE49-F238E27FC236}">
                  <a16:creationId xmlns:a16="http://schemas.microsoft.com/office/drawing/2014/main" id="{B06E9E16-01AD-449A-B268-BFD706BF18D2}"/>
                </a:ext>
              </a:extLst>
            </p:cNvPr>
            <p:cNvSpPr txBox="1"/>
            <p:nvPr/>
          </p:nvSpPr>
          <p:spPr>
            <a:xfrm rot="18697095">
              <a:off x="2665579" y="1628163"/>
              <a:ext cx="537671" cy="433984"/>
            </a:xfrm>
            <a:prstGeom prst="rect">
              <a:avLst/>
            </a:prstGeom>
            <a:noFill/>
          </p:spPr>
          <p:txBody>
            <a:bodyPr wrap="none" lIns="179259" tIns="143407" rIns="179259" bIns="143407" rtlCol="0">
              <a:spAutoFit/>
            </a:bodyPr>
            <a:lstStyle/>
            <a:p>
              <a:pPr marL="0" marR="0" lvl="0" indent="0" algn="l" defTabSz="914192" rtl="0" eaLnBrk="1" fontAlgn="auto" latinLnBrk="0" hangingPunct="1">
                <a:lnSpc>
                  <a:spcPct val="90000"/>
                </a:lnSpc>
                <a:spcBef>
                  <a:spcPts val="0"/>
                </a:spcBef>
                <a:spcAft>
                  <a:spcPts val="588"/>
                </a:spcAft>
                <a:buClrTx/>
                <a:buSzTx/>
                <a:buFontTx/>
                <a:buNone/>
                <a:tabLst/>
                <a:defRPr/>
              </a:pPr>
              <a:r>
                <a:rPr kumimoji="0" lang="en-US" sz="980" b="1" i="0" u="none" strike="noStrike" kern="1200" cap="none" spc="0" normalizeH="0" baseline="0" noProof="0" dirty="0">
                  <a:ln>
                    <a:noFill/>
                  </a:ln>
                  <a:solidFill>
                    <a:srgbClr val="FFFFFF"/>
                  </a:solidFill>
                  <a:effectLst/>
                  <a:uLnTx/>
                  <a:uFillTx/>
                  <a:latin typeface="Segoe UI Semilight"/>
                  <a:ea typeface="+mn-ea"/>
                  <a:cs typeface="+mn-cs"/>
                </a:rPr>
                <a:t>GA</a:t>
              </a:r>
            </a:p>
          </p:txBody>
        </p:sp>
      </p:grpSp>
      <p:grpSp>
        <p:nvGrpSpPr>
          <p:cNvPr id="113" name="Group 112">
            <a:extLst>
              <a:ext uri="{FF2B5EF4-FFF2-40B4-BE49-F238E27FC236}">
                <a16:creationId xmlns:a16="http://schemas.microsoft.com/office/drawing/2014/main" id="{3E55B53B-21A6-4254-880D-B53717BFFE1E}"/>
              </a:ext>
            </a:extLst>
          </p:cNvPr>
          <p:cNvGrpSpPr/>
          <p:nvPr/>
        </p:nvGrpSpPr>
        <p:grpSpPr>
          <a:xfrm>
            <a:off x="2996176" y="2053878"/>
            <a:ext cx="2061485" cy="1566243"/>
            <a:chOff x="5505108" y="3257116"/>
            <a:chExt cx="2102822" cy="1597649"/>
          </a:xfrm>
        </p:grpSpPr>
        <p:sp>
          <p:nvSpPr>
            <p:cNvPr id="114" name="Rectangle 113">
              <a:extLst>
                <a:ext uri="{FF2B5EF4-FFF2-40B4-BE49-F238E27FC236}">
                  <a16:creationId xmlns:a16="http://schemas.microsoft.com/office/drawing/2014/main" id="{BD02B7CE-5F1B-4ACD-B4DD-57751F1859E1}"/>
                </a:ext>
              </a:extLst>
            </p:cNvPr>
            <p:cNvSpPr/>
            <p:nvPr/>
          </p:nvSpPr>
          <p:spPr bwMode="auto">
            <a:xfrm>
              <a:off x="5505108" y="3272152"/>
              <a:ext cx="2102822" cy="1557068"/>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115" name="TextBox 114">
              <a:extLst>
                <a:ext uri="{FF2B5EF4-FFF2-40B4-BE49-F238E27FC236}">
                  <a16:creationId xmlns:a16="http://schemas.microsoft.com/office/drawing/2014/main" id="{7BE4B0A7-011C-4B01-BF1A-5A951C878279}"/>
                </a:ext>
              </a:extLst>
            </p:cNvPr>
            <p:cNvSpPr txBox="1"/>
            <p:nvPr/>
          </p:nvSpPr>
          <p:spPr>
            <a:xfrm>
              <a:off x="5505108" y="4220325"/>
              <a:ext cx="2102822" cy="634440"/>
            </a:xfrm>
            <a:prstGeom prst="rect">
              <a:avLst/>
            </a:prstGeom>
            <a:noFill/>
          </p:spPr>
          <p:txBody>
            <a:bodyPr wrap="square" lIns="179259" tIns="143407" rIns="179259" bIns="143407" rtlCol="0">
              <a:sp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Light"/>
                  <a:ea typeface="+mn-ea"/>
                  <a:cs typeface="+mn-cs"/>
                </a:rPr>
                <a:t>.NET</a:t>
              </a:r>
            </a:p>
          </p:txBody>
        </p:sp>
        <p:grpSp>
          <p:nvGrpSpPr>
            <p:cNvPr id="116" name="Group 115">
              <a:extLst>
                <a:ext uri="{FF2B5EF4-FFF2-40B4-BE49-F238E27FC236}">
                  <a16:creationId xmlns:a16="http://schemas.microsoft.com/office/drawing/2014/main" id="{05033B6E-2614-45D0-91CF-7E6852DE9EFC}"/>
                </a:ext>
              </a:extLst>
            </p:cNvPr>
            <p:cNvGrpSpPr/>
            <p:nvPr/>
          </p:nvGrpSpPr>
          <p:grpSpPr>
            <a:xfrm>
              <a:off x="5513448" y="3257116"/>
              <a:ext cx="657816" cy="735988"/>
              <a:chOff x="261643" y="3398059"/>
              <a:chExt cx="657909" cy="736092"/>
            </a:xfrm>
          </p:grpSpPr>
          <p:sp>
            <p:nvSpPr>
              <p:cNvPr id="118" name="Diagonal Stripe 117">
                <a:extLst>
                  <a:ext uri="{FF2B5EF4-FFF2-40B4-BE49-F238E27FC236}">
                    <a16:creationId xmlns:a16="http://schemas.microsoft.com/office/drawing/2014/main" id="{3EEF5875-F418-4768-8604-53BE6885AF73}"/>
                  </a:ext>
                </a:extLst>
              </p:cNvPr>
              <p:cNvSpPr/>
              <p:nvPr/>
            </p:nvSpPr>
            <p:spPr bwMode="auto">
              <a:xfrm>
                <a:off x="261643" y="3413096"/>
                <a:ext cx="657909" cy="721055"/>
              </a:xfrm>
              <a:prstGeom prst="diagStrip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19" name="TextBox 118">
                <a:extLst>
                  <a:ext uri="{FF2B5EF4-FFF2-40B4-BE49-F238E27FC236}">
                    <a16:creationId xmlns:a16="http://schemas.microsoft.com/office/drawing/2014/main" id="{9CD4A6A3-1DC6-4E7A-9865-49F859720ADB}"/>
                  </a:ext>
                </a:extLst>
              </p:cNvPr>
              <p:cNvSpPr txBox="1"/>
              <p:nvPr/>
            </p:nvSpPr>
            <p:spPr>
              <a:xfrm rot="18697095">
                <a:off x="264475" y="3449903"/>
                <a:ext cx="537671" cy="433984"/>
              </a:xfrm>
              <a:prstGeom prst="rect">
                <a:avLst/>
              </a:prstGeom>
              <a:noFill/>
            </p:spPr>
            <p:txBody>
              <a:bodyPr wrap="none" lIns="179259" tIns="143407" rIns="179259" bIns="143407" rtlCol="0">
                <a:spAutoFit/>
              </a:bodyPr>
              <a:lstStyle/>
              <a:p>
                <a:pPr marL="0" marR="0" lvl="0" indent="0" algn="l" defTabSz="914192" rtl="0" eaLnBrk="1" fontAlgn="auto" latinLnBrk="0" hangingPunct="1">
                  <a:lnSpc>
                    <a:spcPct val="90000"/>
                  </a:lnSpc>
                  <a:spcBef>
                    <a:spcPts val="0"/>
                  </a:spcBef>
                  <a:spcAft>
                    <a:spcPts val="588"/>
                  </a:spcAft>
                  <a:buClrTx/>
                  <a:buSzTx/>
                  <a:buFontTx/>
                  <a:buNone/>
                  <a:tabLst/>
                  <a:defRPr/>
                </a:pPr>
                <a:r>
                  <a:rPr kumimoji="0" lang="en-US" sz="980" b="1" i="0" u="none" strike="noStrike" kern="1200" cap="none" spc="0" normalizeH="0" baseline="0" noProof="0" dirty="0">
                    <a:ln>
                      <a:noFill/>
                    </a:ln>
                    <a:solidFill>
                      <a:srgbClr val="FFFFFF"/>
                    </a:solidFill>
                    <a:effectLst/>
                    <a:uLnTx/>
                    <a:uFillTx/>
                    <a:latin typeface="Segoe UI Semilight"/>
                    <a:ea typeface="+mn-ea"/>
                    <a:cs typeface="+mn-cs"/>
                  </a:rPr>
                  <a:t>GA</a:t>
                </a:r>
              </a:p>
            </p:txBody>
          </p:sp>
        </p:grpSp>
        <p:pic>
          <p:nvPicPr>
            <p:cNvPr id="117" name="Picture 12" descr="Image result for microsoft net logo">
              <a:extLst>
                <a:ext uri="{FF2B5EF4-FFF2-40B4-BE49-F238E27FC236}">
                  <a16:creationId xmlns:a16="http://schemas.microsoft.com/office/drawing/2014/main" id="{1AA0A1BD-ACB3-4405-BBA1-C91292928353}"/>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6326911" y="3514725"/>
              <a:ext cx="607344" cy="58102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0" name="Group 119">
            <a:extLst>
              <a:ext uri="{FF2B5EF4-FFF2-40B4-BE49-F238E27FC236}">
                <a16:creationId xmlns:a16="http://schemas.microsoft.com/office/drawing/2014/main" id="{5E763EC9-9524-4C2D-AE92-BCC0C4751C32}"/>
              </a:ext>
            </a:extLst>
          </p:cNvPr>
          <p:cNvGrpSpPr/>
          <p:nvPr/>
        </p:nvGrpSpPr>
        <p:grpSpPr>
          <a:xfrm>
            <a:off x="5426331" y="2065832"/>
            <a:ext cx="644885" cy="712094"/>
            <a:chOff x="2665259" y="1576319"/>
            <a:chExt cx="657909" cy="726476"/>
          </a:xfrm>
        </p:grpSpPr>
        <p:sp>
          <p:nvSpPr>
            <p:cNvPr id="121" name="Diagonal Stripe 120">
              <a:extLst>
                <a:ext uri="{FF2B5EF4-FFF2-40B4-BE49-F238E27FC236}">
                  <a16:creationId xmlns:a16="http://schemas.microsoft.com/office/drawing/2014/main" id="{73A039B9-E237-4332-B7E3-B3DC34891F34}"/>
                </a:ext>
              </a:extLst>
            </p:cNvPr>
            <p:cNvSpPr/>
            <p:nvPr/>
          </p:nvSpPr>
          <p:spPr bwMode="auto">
            <a:xfrm>
              <a:off x="2665259" y="1577575"/>
              <a:ext cx="657909" cy="725220"/>
            </a:xfrm>
            <a:prstGeom prst="diagStrip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2" name="TextBox 121">
              <a:extLst>
                <a:ext uri="{FF2B5EF4-FFF2-40B4-BE49-F238E27FC236}">
                  <a16:creationId xmlns:a16="http://schemas.microsoft.com/office/drawing/2014/main" id="{9616D5E4-767C-4F6B-BB29-BCBB4818442D}"/>
                </a:ext>
              </a:extLst>
            </p:cNvPr>
            <p:cNvSpPr txBox="1"/>
            <p:nvPr/>
          </p:nvSpPr>
          <p:spPr>
            <a:xfrm rot="18697095">
              <a:off x="2665579" y="1628163"/>
              <a:ext cx="537671" cy="433984"/>
            </a:xfrm>
            <a:prstGeom prst="rect">
              <a:avLst/>
            </a:prstGeom>
            <a:noFill/>
          </p:spPr>
          <p:txBody>
            <a:bodyPr wrap="none" lIns="179259" tIns="143407" rIns="179259" bIns="143407" rtlCol="0">
              <a:spAutoFit/>
            </a:bodyPr>
            <a:lstStyle/>
            <a:p>
              <a:pPr marL="0" marR="0" lvl="0" indent="0" algn="l" defTabSz="914192" rtl="0" eaLnBrk="1" fontAlgn="auto" latinLnBrk="0" hangingPunct="1">
                <a:lnSpc>
                  <a:spcPct val="90000"/>
                </a:lnSpc>
                <a:spcBef>
                  <a:spcPts val="0"/>
                </a:spcBef>
                <a:spcAft>
                  <a:spcPts val="588"/>
                </a:spcAft>
                <a:buClrTx/>
                <a:buSzTx/>
                <a:buFontTx/>
                <a:buNone/>
                <a:tabLst/>
                <a:defRPr/>
              </a:pPr>
              <a:r>
                <a:rPr kumimoji="0" lang="en-US" sz="980" b="1" i="0" u="none" strike="noStrike" kern="1200" cap="none" spc="0" normalizeH="0" baseline="0" noProof="0" dirty="0">
                  <a:ln>
                    <a:noFill/>
                  </a:ln>
                  <a:solidFill>
                    <a:srgbClr val="FFFFFF"/>
                  </a:solidFill>
                  <a:effectLst/>
                  <a:uLnTx/>
                  <a:uFillTx/>
                  <a:latin typeface="Segoe UI Semilight"/>
                  <a:ea typeface="+mn-ea"/>
                  <a:cs typeface="+mn-cs"/>
                </a:rPr>
                <a:t>GA</a:t>
              </a:r>
            </a:p>
          </p:txBody>
        </p:sp>
      </p:grpSp>
      <p:grpSp>
        <p:nvGrpSpPr>
          <p:cNvPr id="129" name="Group 128">
            <a:extLst>
              <a:ext uri="{FF2B5EF4-FFF2-40B4-BE49-F238E27FC236}">
                <a16:creationId xmlns:a16="http://schemas.microsoft.com/office/drawing/2014/main" id="{948F416E-E189-4CBC-816F-1F2235EFCAC2}"/>
              </a:ext>
            </a:extLst>
          </p:cNvPr>
          <p:cNvGrpSpPr/>
          <p:nvPr/>
        </p:nvGrpSpPr>
        <p:grpSpPr>
          <a:xfrm>
            <a:off x="594574" y="2050245"/>
            <a:ext cx="2061485" cy="1555394"/>
            <a:chOff x="1723996" y="1799109"/>
            <a:chExt cx="2061485" cy="1555394"/>
          </a:xfrm>
        </p:grpSpPr>
        <p:sp>
          <p:nvSpPr>
            <p:cNvPr id="130" name="Rectangle 129">
              <a:extLst>
                <a:ext uri="{FF2B5EF4-FFF2-40B4-BE49-F238E27FC236}">
                  <a16:creationId xmlns:a16="http://schemas.microsoft.com/office/drawing/2014/main" id="{52968123-624B-470E-98ED-BAF7D7398449}"/>
                </a:ext>
              </a:extLst>
            </p:cNvPr>
            <p:cNvSpPr/>
            <p:nvPr/>
          </p:nvSpPr>
          <p:spPr bwMode="auto">
            <a:xfrm>
              <a:off x="1723996" y="1803001"/>
              <a:ext cx="2061485" cy="1526459"/>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131" name="TextBox 130">
              <a:extLst>
                <a:ext uri="{FF2B5EF4-FFF2-40B4-BE49-F238E27FC236}">
                  <a16:creationId xmlns:a16="http://schemas.microsoft.com/office/drawing/2014/main" id="{3D3A8D53-6E86-4F3B-AB2A-8B981D564C38}"/>
                </a:ext>
              </a:extLst>
            </p:cNvPr>
            <p:cNvSpPr txBox="1"/>
            <p:nvPr/>
          </p:nvSpPr>
          <p:spPr>
            <a:xfrm>
              <a:off x="1723996" y="2732535"/>
              <a:ext cx="2061485" cy="621968"/>
            </a:xfrm>
            <a:prstGeom prst="rect">
              <a:avLst/>
            </a:prstGeom>
            <a:noFill/>
          </p:spPr>
          <p:txBody>
            <a:bodyPr wrap="square" lIns="179259" tIns="143407" rIns="179259" bIns="143407" rtlCol="0">
              <a:sp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gradFill>
                    <a:gsLst>
                      <a:gs pos="0">
                        <a:srgbClr val="000000"/>
                      </a:gs>
                      <a:gs pos="100000">
                        <a:srgbClr val="000000"/>
                      </a:gs>
                    </a:gsLst>
                    <a:lin ang="5400000" scaled="1"/>
                  </a:gradFill>
                  <a:effectLst/>
                  <a:uLnTx/>
                  <a:uFillTx/>
                  <a:latin typeface="Segoe UI Light"/>
                  <a:ea typeface="+mn-ea"/>
                  <a:cs typeface="+mn-cs"/>
                </a:rPr>
                <a:t>JavaScript</a:t>
              </a:r>
            </a:p>
          </p:txBody>
        </p:sp>
        <p:pic>
          <p:nvPicPr>
            <p:cNvPr id="132" name="Picture 10" descr="Image result for javascript logo">
              <a:extLst>
                <a:ext uri="{FF2B5EF4-FFF2-40B4-BE49-F238E27FC236}">
                  <a16:creationId xmlns:a16="http://schemas.microsoft.com/office/drawing/2014/main" id="{8B911BF0-4235-49D7-8A48-1BBA0DA8CF4D}"/>
                </a:ext>
              </a:extLst>
            </p:cNvPr>
            <p:cNvPicPr>
              <a:picLocks noChangeAspect="1" noChangeArrowheads="1"/>
            </p:cNvPicPr>
            <p:nvPr/>
          </p:nvPicPr>
          <p:blipFill>
            <a:blip r:embed="rId9">
              <a:extLst>
                <a:ext uri="{BEBA8EAE-BF5A-486C-A8C5-ECC9F3942E4B}">
                  <a14:imgProps xmlns:a14="http://schemas.microsoft.com/office/drawing/2010/main">
                    <a14:imgLayer r:embed="rId10">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2480197" y="2050143"/>
              <a:ext cx="491872" cy="554743"/>
            </a:xfrm>
            <a:prstGeom prst="rect">
              <a:avLst/>
            </a:prstGeom>
            <a:noFill/>
            <a:extLst>
              <a:ext uri="{909E8E84-426E-40DD-AFC4-6F175D3DCCD1}">
                <a14:hiddenFill xmlns:a14="http://schemas.microsoft.com/office/drawing/2010/main">
                  <a:solidFill>
                    <a:srgbClr val="FFFFFF"/>
                  </a:solidFill>
                </a14:hiddenFill>
              </a:ext>
            </a:extLst>
          </p:spPr>
        </p:pic>
        <p:grpSp>
          <p:nvGrpSpPr>
            <p:cNvPr id="133" name="Group 132">
              <a:extLst>
                <a:ext uri="{FF2B5EF4-FFF2-40B4-BE49-F238E27FC236}">
                  <a16:creationId xmlns:a16="http://schemas.microsoft.com/office/drawing/2014/main" id="{C0CD64C1-0544-47D2-859C-A43A8F36D09D}"/>
                </a:ext>
              </a:extLst>
            </p:cNvPr>
            <p:cNvGrpSpPr/>
            <p:nvPr/>
          </p:nvGrpSpPr>
          <p:grpSpPr>
            <a:xfrm>
              <a:off x="1737714" y="1799109"/>
              <a:ext cx="644885" cy="712094"/>
              <a:chOff x="2665259" y="1576319"/>
              <a:chExt cx="657909" cy="726476"/>
            </a:xfrm>
          </p:grpSpPr>
          <p:sp>
            <p:nvSpPr>
              <p:cNvPr id="134" name="Diagonal Stripe 133">
                <a:extLst>
                  <a:ext uri="{FF2B5EF4-FFF2-40B4-BE49-F238E27FC236}">
                    <a16:creationId xmlns:a16="http://schemas.microsoft.com/office/drawing/2014/main" id="{1DECF407-2944-4FE3-B7B1-8C9D6019899F}"/>
                  </a:ext>
                </a:extLst>
              </p:cNvPr>
              <p:cNvSpPr/>
              <p:nvPr/>
            </p:nvSpPr>
            <p:spPr bwMode="auto">
              <a:xfrm>
                <a:off x="2665259" y="1577575"/>
                <a:ext cx="657909" cy="725220"/>
              </a:xfrm>
              <a:prstGeom prst="diagStrip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35" name="TextBox 134">
                <a:extLst>
                  <a:ext uri="{FF2B5EF4-FFF2-40B4-BE49-F238E27FC236}">
                    <a16:creationId xmlns:a16="http://schemas.microsoft.com/office/drawing/2014/main" id="{7A6271A0-E133-41B4-9EB1-7776D2B5C436}"/>
                  </a:ext>
                </a:extLst>
              </p:cNvPr>
              <p:cNvSpPr txBox="1"/>
              <p:nvPr/>
            </p:nvSpPr>
            <p:spPr>
              <a:xfrm rot="18697095">
                <a:off x="2665579" y="1628163"/>
                <a:ext cx="537671" cy="433984"/>
              </a:xfrm>
              <a:prstGeom prst="rect">
                <a:avLst/>
              </a:prstGeom>
              <a:noFill/>
            </p:spPr>
            <p:txBody>
              <a:bodyPr wrap="none" lIns="179259" tIns="143407" rIns="179259" bIns="143407" rtlCol="0">
                <a:spAutoFit/>
              </a:bodyPr>
              <a:lstStyle/>
              <a:p>
                <a:pPr marL="0" marR="0" lvl="0" indent="0" algn="l" defTabSz="914192" rtl="0" eaLnBrk="1" fontAlgn="auto" latinLnBrk="0" hangingPunct="1">
                  <a:lnSpc>
                    <a:spcPct val="90000"/>
                  </a:lnSpc>
                  <a:spcBef>
                    <a:spcPts val="0"/>
                  </a:spcBef>
                  <a:spcAft>
                    <a:spcPts val="588"/>
                  </a:spcAft>
                  <a:buClrTx/>
                  <a:buSzTx/>
                  <a:buFontTx/>
                  <a:buNone/>
                  <a:tabLst/>
                  <a:defRPr/>
                </a:pPr>
                <a:r>
                  <a:rPr kumimoji="0" lang="en-US" sz="980" b="1" i="0" u="none" strike="noStrike" kern="1200" cap="none" spc="0" normalizeH="0" baseline="0" noProof="0" dirty="0">
                    <a:ln>
                      <a:noFill/>
                    </a:ln>
                    <a:solidFill>
                      <a:srgbClr val="FFFFFF"/>
                    </a:solidFill>
                    <a:effectLst/>
                    <a:uLnTx/>
                    <a:uFillTx/>
                    <a:latin typeface="Segoe UI Semilight"/>
                    <a:ea typeface="+mn-ea"/>
                    <a:cs typeface="+mn-cs"/>
                  </a:rPr>
                  <a:t>GA</a:t>
                </a:r>
              </a:p>
            </p:txBody>
          </p:sp>
        </p:grpSp>
      </p:grpSp>
    </p:spTree>
    <p:extLst>
      <p:ext uri="{BB962C8B-B14F-4D97-AF65-F5344CB8AC3E}">
        <p14:creationId xmlns:p14="http://schemas.microsoft.com/office/powerpoint/2010/main" val="273015326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mod="1">
    <p:ext uri="{6950BFC3-D8DA-4A85-94F7-54DA5524770B}">
      <p188:commentRel xmlns:p188="http://schemas.microsoft.com/office/powerpoint/2018/8/main" xmlns:p14="http://schemas.microsoft.com/office/powerpoint/2010/main" xmlns:a14="http://schemas.microsoft.com/office/drawing/2010/main" xmlns:a16="http://schemas.microsoft.com/office/drawing/2014/main" xmlns="" r:id="rId11"/>
    </p:ext>
  </p:extLs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B8B8483-4874-4E05-8555-3D4CA52AFC55}"/>
              </a:ext>
            </a:extLst>
          </p:cNvPr>
          <p:cNvSpPr/>
          <p:nvPr/>
        </p:nvSpPr>
        <p:spPr>
          <a:xfrm>
            <a:off x="579686" y="219832"/>
            <a:ext cx="4025461" cy="707886"/>
          </a:xfrm>
          <a:prstGeom prst="rect">
            <a:avLst/>
          </a:prstGeom>
        </p:spPr>
        <p:txBody>
          <a:bodyPr wrap="none">
            <a:spAutoFit/>
          </a:bodyPr>
          <a:lstStyle/>
          <a:p>
            <a:r>
              <a:rPr lang="en-US" sz="4000" dirty="0">
                <a:solidFill>
                  <a:schemeClr val="bg1">
                    <a:lumMod val="95000"/>
                  </a:schemeClr>
                </a:solidFill>
                <a:latin typeface="Calibri" panose="020F0502020204030204" pitchFamily="34" charset="0"/>
                <a:cs typeface="Calibri" panose="020F0502020204030204" pitchFamily="34" charset="0"/>
              </a:rPr>
              <a:t>Conditional access</a:t>
            </a:r>
            <a:endParaRPr lang="en-NZ" sz="4000" dirty="0"/>
          </a:p>
        </p:txBody>
      </p:sp>
      <p:pic>
        <p:nvPicPr>
          <p:cNvPr id="3" name="Picture 2">
            <a:extLst>
              <a:ext uri="{FF2B5EF4-FFF2-40B4-BE49-F238E27FC236}">
                <a16:creationId xmlns:a16="http://schemas.microsoft.com/office/drawing/2014/main" id="{E5D9058C-2C93-4400-AA97-599CBC056FBE}"/>
              </a:ext>
            </a:extLst>
          </p:cNvPr>
          <p:cNvPicPr>
            <a:picLocks noChangeAspect="1"/>
          </p:cNvPicPr>
          <p:nvPr/>
        </p:nvPicPr>
        <p:blipFill>
          <a:blip r:embed="rId2"/>
          <a:stretch>
            <a:fillRect/>
          </a:stretch>
        </p:blipFill>
        <p:spPr>
          <a:xfrm>
            <a:off x="579686" y="1451035"/>
            <a:ext cx="11032628" cy="4479247"/>
          </a:xfrm>
          <a:prstGeom prst="rect">
            <a:avLst/>
          </a:prstGeom>
        </p:spPr>
      </p:pic>
    </p:spTree>
    <p:extLst>
      <p:ext uri="{BB962C8B-B14F-4D97-AF65-F5344CB8AC3E}">
        <p14:creationId xmlns:p14="http://schemas.microsoft.com/office/powerpoint/2010/main" val="2726416495"/>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7E7B037-BA49-45B4-AB92-4E827FF86132}"/>
              </a:ext>
            </a:extLst>
          </p:cNvPr>
          <p:cNvPicPr>
            <a:picLocks noChangeAspect="1"/>
          </p:cNvPicPr>
          <p:nvPr/>
        </p:nvPicPr>
        <p:blipFill>
          <a:blip r:embed="rId2"/>
          <a:stretch>
            <a:fillRect/>
          </a:stretch>
        </p:blipFill>
        <p:spPr>
          <a:xfrm>
            <a:off x="2657475" y="66675"/>
            <a:ext cx="6877050" cy="6724650"/>
          </a:xfrm>
          <a:prstGeom prst="rect">
            <a:avLst/>
          </a:prstGeom>
        </p:spPr>
      </p:pic>
    </p:spTree>
    <p:extLst>
      <p:ext uri="{BB962C8B-B14F-4D97-AF65-F5344CB8AC3E}">
        <p14:creationId xmlns:p14="http://schemas.microsoft.com/office/powerpoint/2010/main" val="25523700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3AE98DE7-5728-4665-BA1C-904B5C9F7D55}"/>
              </a:ext>
            </a:extLst>
          </p:cNvPr>
          <p:cNvSpPr>
            <a:spLocks noGrp="1" noChangeArrowheads="1"/>
          </p:cNvSpPr>
          <p:nvPr>
            <p:ph type="body" sz="quarter" idx="10"/>
          </p:nvPr>
        </p:nvSpPr>
        <p:spPr bwMode="auto">
          <a:xfrm>
            <a:off x="149838" y="1776593"/>
            <a:ext cx="10432346" cy="36625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defTabSz="914400" eaLnBrk="0" fontAlgn="base" hangingPunct="0">
              <a:spcBef>
                <a:spcPct val="0"/>
              </a:spcBef>
              <a:spcAft>
                <a:spcPct val="0"/>
              </a:spcAft>
              <a:buClr>
                <a:srgbClr val="FFFF00"/>
              </a:buClr>
              <a:buSzTx/>
              <a:buFont typeface="Webdings" panose="05030102010509060703" pitchFamily="18" charset="2"/>
              <a:buChar char=""/>
            </a:pPr>
            <a:endParaRPr lang="en-NZ" sz="2000" dirty="0">
              <a:solidFill>
                <a:schemeClr val="accent1">
                  <a:lumMod val="60000"/>
                  <a:lumOff val="40000"/>
                </a:schemeClr>
              </a:solidFill>
              <a:latin typeface="Calibri" panose="020F0502020204030204" pitchFamily="34" charset="0"/>
              <a:cs typeface="Calibri" panose="020F0502020204030204" pitchFamily="34" charset="0"/>
            </a:endParaRPr>
          </a:p>
          <a:p>
            <a:pPr>
              <a:buClr>
                <a:srgbClr val="FFFF00"/>
              </a:buClr>
            </a:pPr>
            <a:r>
              <a:rPr lang="en-NZ" sz="2000" dirty="0">
                <a:solidFill>
                  <a:schemeClr val="accent1">
                    <a:lumMod val="60000"/>
                    <a:lumOff val="40000"/>
                  </a:schemeClr>
                </a:solidFill>
                <a:latin typeface="Calibri" panose="020F0502020204030204" pitchFamily="34" charset="0"/>
                <a:cs typeface="Calibri" panose="020F0502020204030204" pitchFamily="34" charset="0"/>
              </a:rPr>
              <a:t>User or group membership </a:t>
            </a:r>
          </a:p>
          <a:p>
            <a:pPr>
              <a:buClr>
                <a:srgbClr val="FFFF00"/>
              </a:buClr>
            </a:pPr>
            <a:r>
              <a:rPr lang="en-NZ" sz="2000" dirty="0">
                <a:solidFill>
                  <a:schemeClr val="accent1">
                    <a:lumMod val="60000"/>
                    <a:lumOff val="40000"/>
                  </a:schemeClr>
                </a:solidFill>
                <a:latin typeface="Calibri" panose="020F0502020204030204" pitchFamily="34" charset="0"/>
                <a:cs typeface="Calibri" panose="020F0502020204030204" pitchFamily="34" charset="0"/>
              </a:rPr>
              <a:t>IP Location information</a:t>
            </a:r>
            <a:endParaRPr lang="en-US" sz="2000" dirty="0">
              <a:solidFill>
                <a:schemeClr val="accent1">
                  <a:lumMod val="60000"/>
                  <a:lumOff val="40000"/>
                </a:schemeClr>
              </a:solidFill>
              <a:latin typeface="Calibri" panose="020F0502020204030204" pitchFamily="34" charset="0"/>
              <a:cs typeface="Calibri" panose="020F0502020204030204" pitchFamily="34" charset="0"/>
            </a:endParaRPr>
          </a:p>
          <a:p>
            <a:pPr>
              <a:buClr>
                <a:srgbClr val="FFFF00"/>
              </a:buClr>
            </a:pPr>
            <a:r>
              <a:rPr lang="en-NZ" sz="2000" dirty="0">
                <a:solidFill>
                  <a:schemeClr val="accent1">
                    <a:lumMod val="60000"/>
                    <a:lumOff val="40000"/>
                  </a:schemeClr>
                </a:solidFill>
                <a:latin typeface="Calibri" panose="020F0502020204030204" pitchFamily="34" charset="0"/>
                <a:cs typeface="Calibri" panose="020F0502020204030204" pitchFamily="34" charset="0"/>
              </a:rPr>
              <a:t>Device </a:t>
            </a:r>
          </a:p>
          <a:p>
            <a:pPr>
              <a:buClr>
                <a:srgbClr val="FFFF00"/>
              </a:buClr>
            </a:pPr>
            <a:r>
              <a:rPr lang="en-NZ" sz="2000" dirty="0">
                <a:solidFill>
                  <a:schemeClr val="accent1">
                    <a:lumMod val="60000"/>
                    <a:lumOff val="40000"/>
                  </a:schemeClr>
                </a:solidFill>
                <a:latin typeface="Calibri" panose="020F0502020204030204" pitchFamily="34" charset="0"/>
                <a:cs typeface="Calibri" panose="020F0502020204030204" pitchFamily="34" charset="0"/>
              </a:rPr>
              <a:t>Application</a:t>
            </a:r>
          </a:p>
          <a:p>
            <a:pPr>
              <a:buClr>
                <a:srgbClr val="FFFF00"/>
              </a:buClr>
            </a:pPr>
            <a:r>
              <a:rPr lang="en-US" sz="2000" dirty="0">
                <a:solidFill>
                  <a:schemeClr val="accent1">
                    <a:lumMod val="60000"/>
                    <a:lumOff val="40000"/>
                  </a:schemeClr>
                </a:solidFill>
                <a:latin typeface="Calibri" panose="020F0502020204030204" pitchFamily="34" charset="0"/>
                <a:cs typeface="Calibri" panose="020F0502020204030204" pitchFamily="34" charset="0"/>
              </a:rPr>
              <a:t>Real-time and calculated risk detection </a:t>
            </a:r>
          </a:p>
          <a:p>
            <a:pPr>
              <a:buClr>
                <a:srgbClr val="FFFF00"/>
              </a:buClr>
            </a:pPr>
            <a:r>
              <a:rPr lang="en-US" sz="2000" dirty="0">
                <a:solidFill>
                  <a:schemeClr val="accent1">
                    <a:lumMod val="60000"/>
                    <a:lumOff val="40000"/>
                  </a:schemeClr>
                </a:solidFill>
                <a:latin typeface="Calibri" panose="020F0502020204030204" pitchFamily="34" charset="0"/>
                <a:cs typeface="Calibri" panose="020F0502020204030204" pitchFamily="34" charset="0"/>
              </a:rPr>
              <a:t>Microsoft Cloud App Security (MCAS) </a:t>
            </a:r>
            <a:endParaRPr lang="en-NZ" sz="2000" dirty="0">
              <a:solidFill>
                <a:schemeClr val="accent1">
                  <a:lumMod val="60000"/>
                  <a:lumOff val="40000"/>
                </a:schemeClr>
              </a:solidFill>
              <a:latin typeface="Calibri" panose="020F0502020204030204" pitchFamily="34" charset="0"/>
              <a:cs typeface="Calibri" panose="020F0502020204030204" pitchFamily="34" charset="0"/>
            </a:endParaRPr>
          </a:p>
          <a:p>
            <a:pPr marL="457200" marR="0" lvl="1" indent="0" algn="l" defTabSz="914400" rtl="0" eaLnBrk="0" fontAlgn="base" latinLnBrk="0" hangingPunct="0">
              <a:lnSpc>
                <a:spcPct val="100000"/>
              </a:lnSpc>
              <a:spcBef>
                <a:spcPct val="0"/>
              </a:spcBef>
              <a:spcAft>
                <a:spcPct val="0"/>
              </a:spcAft>
              <a:buClr>
                <a:srgbClr val="FFFF00"/>
              </a:buClr>
              <a:buSzTx/>
              <a:buNone/>
              <a:tabLst/>
            </a:pPr>
            <a:endParaRPr kumimoji="0" lang="en-US" altLang="en-US" sz="2000" b="0" i="0" u="none" strike="noStrike" cap="none" normalizeH="0" baseline="0" dirty="0">
              <a:ln>
                <a:noFill/>
              </a:ln>
              <a:solidFill>
                <a:schemeClr val="accent1">
                  <a:lumMod val="60000"/>
                  <a:lumOff val="40000"/>
                </a:schemeClr>
              </a:solidFill>
              <a:effectLst/>
              <a:latin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Rectangle 5">
            <a:extLst>
              <a:ext uri="{FF2B5EF4-FFF2-40B4-BE49-F238E27FC236}">
                <a16:creationId xmlns:a16="http://schemas.microsoft.com/office/drawing/2014/main" id="{E1FA3D12-9EFB-45D5-BC8F-D1CF192D646A}"/>
              </a:ext>
            </a:extLst>
          </p:cNvPr>
          <p:cNvSpPr/>
          <p:nvPr/>
        </p:nvSpPr>
        <p:spPr>
          <a:xfrm>
            <a:off x="149838" y="823514"/>
            <a:ext cx="4025461" cy="707886"/>
          </a:xfrm>
          <a:prstGeom prst="rect">
            <a:avLst/>
          </a:prstGeom>
        </p:spPr>
        <p:txBody>
          <a:bodyPr wrap="none">
            <a:spAutoFit/>
          </a:bodyPr>
          <a:lstStyle/>
          <a:p>
            <a:r>
              <a:rPr lang="en-US" sz="4000" dirty="0">
                <a:solidFill>
                  <a:schemeClr val="bg1">
                    <a:lumMod val="95000"/>
                  </a:schemeClr>
                </a:solidFill>
                <a:latin typeface="Calibri" panose="020F0502020204030204" pitchFamily="34" charset="0"/>
                <a:cs typeface="Calibri" panose="020F0502020204030204" pitchFamily="34" charset="0"/>
              </a:rPr>
              <a:t>Conditional access</a:t>
            </a:r>
            <a:endParaRPr lang="en-NZ" sz="4000" dirty="0"/>
          </a:p>
        </p:txBody>
      </p:sp>
    </p:spTree>
    <p:extLst>
      <p:ext uri="{BB962C8B-B14F-4D97-AF65-F5344CB8AC3E}">
        <p14:creationId xmlns:p14="http://schemas.microsoft.com/office/powerpoint/2010/main" val="148510118"/>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259841" y="387924"/>
            <a:ext cx="8382000" cy="941796"/>
          </a:xfrm>
        </p:spPr>
        <p:txBody>
          <a:bodyPr>
            <a:normAutofit/>
          </a:bodyPr>
          <a:lstStyle/>
          <a:p>
            <a:r>
              <a:rPr lang="en-US" sz="4000" cap="none" dirty="0">
                <a:ln>
                  <a:noFill/>
                </a:ln>
                <a:solidFill>
                  <a:schemeClr val="bg1">
                    <a:lumMod val="95000"/>
                  </a:schemeClr>
                </a:solidFill>
                <a:latin typeface="Calibri" panose="020F0502020204030204" pitchFamily="34" charset="0"/>
                <a:cs typeface="Calibri" panose="020F0502020204030204" pitchFamily="34" charset="0"/>
              </a:rPr>
              <a:t>References</a:t>
            </a:r>
            <a:endParaRPr lang="en-US" sz="4000" cap="none" dirty="0">
              <a:ln>
                <a:noFill/>
              </a:ln>
              <a:solidFill>
                <a:srgbClr val="00B050"/>
              </a:solidFill>
              <a:latin typeface="Calibri" panose="020F0502020204030204" pitchFamily="34" charset="0"/>
              <a:cs typeface="Calibri" panose="020F0502020204030204" pitchFamily="34" charset="0"/>
            </a:endParaRPr>
          </a:p>
        </p:txBody>
      </p:sp>
      <p:sp>
        <p:nvSpPr>
          <p:cNvPr id="5" name="Title 1">
            <a:extLst>
              <a:ext uri="{FF2B5EF4-FFF2-40B4-BE49-F238E27FC236}">
                <a16:creationId xmlns:a16="http://schemas.microsoft.com/office/drawing/2014/main" id="{63757989-3904-482E-AF8B-22DD8877834F}"/>
              </a:ext>
            </a:extLst>
          </p:cNvPr>
          <p:cNvSpPr txBox="1">
            <a:spLocks/>
          </p:cNvSpPr>
          <p:nvPr/>
        </p:nvSpPr>
        <p:spPr>
          <a:xfrm>
            <a:off x="1259841" y="1329720"/>
            <a:ext cx="8382000" cy="941796"/>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endParaRPr lang="en-US" sz="4000" cap="none" dirty="0">
              <a:ln>
                <a:noFill/>
              </a:ln>
              <a:solidFill>
                <a:srgbClr val="00B050"/>
              </a:solidFill>
              <a:latin typeface="Calibri" panose="020F0502020204030204" pitchFamily="34" charset="0"/>
              <a:cs typeface="Calibri" panose="020F0502020204030204" pitchFamily="34" charset="0"/>
            </a:endParaRPr>
          </a:p>
        </p:txBody>
      </p:sp>
      <p:sp>
        <p:nvSpPr>
          <p:cNvPr id="6" name="Title 1">
            <a:extLst>
              <a:ext uri="{FF2B5EF4-FFF2-40B4-BE49-F238E27FC236}">
                <a16:creationId xmlns:a16="http://schemas.microsoft.com/office/drawing/2014/main" id="{F39088B4-7003-4D56-AD1B-17BEF553C283}"/>
              </a:ext>
            </a:extLst>
          </p:cNvPr>
          <p:cNvSpPr txBox="1">
            <a:spLocks/>
          </p:cNvSpPr>
          <p:nvPr/>
        </p:nvSpPr>
        <p:spPr>
          <a:xfrm>
            <a:off x="1110949" y="1800618"/>
            <a:ext cx="8382000" cy="4517911"/>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400" cap="none" dirty="0">
                <a:ln>
                  <a:noFill/>
                </a:ln>
                <a:solidFill>
                  <a:srgbClr val="00B050"/>
                </a:solidFill>
                <a:latin typeface="Calibri" panose="020F0502020204030204" pitchFamily="34" charset="0"/>
                <a:cs typeface="Calibri" panose="020F0502020204030204" pitchFamily="34" charset="0"/>
                <a:hlinkClick r:id="rId2">
                  <a:extLst>
                    <a:ext uri="{A12FA001-AC4F-418D-AE19-62706E023703}">
                      <ahyp:hlinkClr xmlns:ahyp="http://schemas.microsoft.com/office/drawing/2018/hyperlinkcolor" val="tx"/>
                    </a:ext>
                  </a:extLst>
                </a:hlinkClick>
              </a:rPr>
              <a:t>https://azure.microsoft.com/mediahandler/files/resourcefiles/cloud-identity-and-access-management/Cloud_Identity_and_Access_Management_infographic.pdf/</a:t>
            </a:r>
          </a:p>
          <a:p>
            <a:endParaRPr lang="en-US" sz="2400" cap="none" dirty="0">
              <a:ln>
                <a:noFill/>
              </a:ln>
              <a:solidFill>
                <a:srgbClr val="00B050"/>
              </a:solidFill>
              <a:latin typeface="Calibri" panose="020F0502020204030204" pitchFamily="34" charset="0"/>
              <a:cs typeface="Calibri" panose="020F0502020204030204" pitchFamily="34" charset="0"/>
              <a:hlinkClick r:id="rId2">
                <a:extLst>
                  <a:ext uri="{A12FA001-AC4F-418D-AE19-62706E023703}">
                    <ahyp:hlinkClr xmlns:ahyp="http://schemas.microsoft.com/office/drawing/2018/hyperlinkcolor" val="tx"/>
                  </a:ext>
                </a:extLst>
              </a:hlinkClick>
            </a:endParaRPr>
          </a:p>
          <a:p>
            <a:r>
              <a:rPr lang="en-US" sz="2400" cap="none" dirty="0">
                <a:ln>
                  <a:noFill/>
                </a:ln>
                <a:solidFill>
                  <a:srgbClr val="00B050"/>
                </a:solidFill>
                <a:latin typeface="Calibri" panose="020F0502020204030204" pitchFamily="34" charset="0"/>
                <a:cs typeface="Calibri" panose="020F0502020204030204" pitchFamily="34" charset="0"/>
                <a:hlinkClick r:id="rId2">
                  <a:extLst>
                    <a:ext uri="{A12FA001-AC4F-418D-AE19-62706E023703}">
                      <ahyp:hlinkClr xmlns:ahyp="http://schemas.microsoft.com/office/drawing/2018/hyperlinkcolor" val="tx"/>
                    </a:ext>
                  </a:extLst>
                </a:hlinkClick>
              </a:rPr>
              <a:t>https://aka.ms/mcra</a:t>
            </a:r>
          </a:p>
          <a:p>
            <a:endParaRPr lang="en-US" sz="2400" cap="none" dirty="0">
              <a:ln>
                <a:noFill/>
              </a:ln>
              <a:solidFill>
                <a:srgbClr val="00B050"/>
              </a:solidFill>
              <a:latin typeface="Calibri" panose="020F0502020204030204" pitchFamily="34" charset="0"/>
              <a:cs typeface="Calibri" panose="020F0502020204030204" pitchFamily="34" charset="0"/>
              <a:hlinkClick r:id="rId2">
                <a:extLst>
                  <a:ext uri="{A12FA001-AC4F-418D-AE19-62706E023703}">
                    <ahyp:hlinkClr xmlns:ahyp="http://schemas.microsoft.com/office/drawing/2018/hyperlinkcolor" val="tx"/>
                  </a:ext>
                </a:extLst>
              </a:hlinkClick>
            </a:endParaRPr>
          </a:p>
          <a:p>
            <a:r>
              <a:rPr lang="en-US" sz="2400" cap="none" dirty="0">
                <a:ln>
                  <a:noFill/>
                </a:ln>
                <a:solidFill>
                  <a:srgbClr val="00B050"/>
                </a:solidFill>
                <a:latin typeface="Calibri" panose="020F0502020204030204" pitchFamily="34" charset="0"/>
                <a:cs typeface="Calibri" panose="020F0502020204030204" pitchFamily="34" charset="0"/>
                <a:hlinkClick r:id="rId2">
                  <a:extLst>
                    <a:ext uri="{A12FA001-AC4F-418D-AE19-62706E023703}">
                      <ahyp:hlinkClr xmlns:ahyp="http://schemas.microsoft.com/office/drawing/2018/hyperlinkcolor" val="tx"/>
                    </a:ext>
                  </a:extLst>
                </a:hlinkClick>
              </a:rPr>
              <a:t>https://docs.microsoft.com/en-us/azure/active-directory/develop/</a:t>
            </a:r>
            <a:endParaRPr lang="en-US" sz="2400" cap="none" dirty="0">
              <a:ln>
                <a:noFill/>
              </a:ln>
              <a:solidFill>
                <a:srgbClr val="00B050"/>
              </a:solidFill>
              <a:latin typeface="Calibri" panose="020F0502020204030204" pitchFamily="34" charset="0"/>
              <a:cs typeface="Calibri" panose="020F0502020204030204" pitchFamily="34" charset="0"/>
            </a:endParaRPr>
          </a:p>
          <a:p>
            <a:endParaRPr lang="en-US" sz="4000" cap="none" dirty="0">
              <a:ln>
                <a:noFill/>
              </a:ln>
              <a:solidFill>
                <a:srgbClr val="00B050"/>
              </a:solidFill>
              <a:latin typeface="Calibri" panose="020F0502020204030204" pitchFamily="34" charset="0"/>
              <a:cs typeface="Calibri" panose="020F0502020204030204" pitchFamily="34" charset="0"/>
            </a:endParaRPr>
          </a:p>
          <a:p>
            <a:endParaRPr lang="en-US" sz="4000" cap="none" dirty="0">
              <a:ln>
                <a:noFill/>
              </a:ln>
              <a:solidFill>
                <a:srgbClr val="00B050"/>
              </a:solidFill>
              <a:latin typeface="Calibri" panose="020F0502020204030204" pitchFamily="34" charset="0"/>
              <a:cs typeface="Calibri" panose="020F0502020204030204" pitchFamily="34" charset="0"/>
            </a:endParaRPr>
          </a:p>
          <a:p>
            <a:endParaRPr lang="en-US" sz="4000" cap="none" dirty="0">
              <a:ln>
                <a:noFill/>
              </a:ln>
              <a:solidFill>
                <a:srgbClr val="00B05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116707995"/>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3757989-3904-482E-AF8B-22DD8877834F}"/>
              </a:ext>
            </a:extLst>
          </p:cNvPr>
          <p:cNvSpPr txBox="1">
            <a:spLocks/>
          </p:cNvSpPr>
          <p:nvPr/>
        </p:nvSpPr>
        <p:spPr>
          <a:xfrm>
            <a:off x="1259841" y="1329720"/>
            <a:ext cx="8382000" cy="941796"/>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endParaRPr lang="en-US" sz="4000" cap="none" dirty="0">
              <a:ln>
                <a:noFill/>
              </a:ln>
              <a:solidFill>
                <a:srgbClr val="00B050"/>
              </a:solidFill>
              <a:latin typeface="Calibri" panose="020F0502020204030204" pitchFamily="34" charset="0"/>
              <a:cs typeface="Calibri" panose="020F0502020204030204" pitchFamily="34" charset="0"/>
            </a:endParaRPr>
          </a:p>
        </p:txBody>
      </p:sp>
      <p:pic>
        <p:nvPicPr>
          <p:cNvPr id="7" name="Picture 6">
            <a:extLst>
              <a:ext uri="{FF2B5EF4-FFF2-40B4-BE49-F238E27FC236}">
                <a16:creationId xmlns:a16="http://schemas.microsoft.com/office/drawing/2014/main" id="{7679A3B1-7751-4BFB-9C76-1F7710CF981E}"/>
              </a:ext>
            </a:extLst>
          </p:cNvPr>
          <p:cNvPicPr>
            <a:picLocks noChangeAspect="1"/>
          </p:cNvPicPr>
          <p:nvPr/>
        </p:nvPicPr>
        <p:blipFill>
          <a:blip r:embed="rId2"/>
          <a:stretch>
            <a:fillRect/>
          </a:stretch>
        </p:blipFill>
        <p:spPr>
          <a:xfrm>
            <a:off x="1020884" y="636972"/>
            <a:ext cx="8859913" cy="5584055"/>
          </a:xfrm>
          <a:prstGeom prst="rect">
            <a:avLst/>
          </a:prstGeom>
        </p:spPr>
      </p:pic>
    </p:spTree>
    <p:extLst>
      <p:ext uri="{BB962C8B-B14F-4D97-AF65-F5344CB8AC3E}">
        <p14:creationId xmlns:p14="http://schemas.microsoft.com/office/powerpoint/2010/main" val="1928123697"/>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29FDD2F-A7FF-4EE6-929E-EAE381CE2EEA}"/>
              </a:ext>
            </a:extLst>
          </p:cNvPr>
          <p:cNvPicPr>
            <a:picLocks noChangeAspect="1"/>
          </p:cNvPicPr>
          <p:nvPr/>
        </p:nvPicPr>
        <p:blipFill>
          <a:blip r:embed="rId2"/>
          <a:stretch>
            <a:fillRect/>
          </a:stretch>
        </p:blipFill>
        <p:spPr>
          <a:xfrm>
            <a:off x="142043" y="133164"/>
            <a:ext cx="11931588" cy="6640497"/>
          </a:xfrm>
          <a:prstGeom prst="rect">
            <a:avLst/>
          </a:prstGeom>
        </p:spPr>
      </p:pic>
    </p:spTree>
    <p:extLst>
      <p:ext uri="{BB962C8B-B14F-4D97-AF65-F5344CB8AC3E}">
        <p14:creationId xmlns:p14="http://schemas.microsoft.com/office/powerpoint/2010/main" val="12190226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1507C3C-6AEB-4697-B901-355E201F0E97}"/>
              </a:ext>
            </a:extLst>
          </p:cNvPr>
          <p:cNvPicPr>
            <a:picLocks noChangeAspect="1"/>
          </p:cNvPicPr>
          <p:nvPr/>
        </p:nvPicPr>
        <p:blipFill>
          <a:blip r:embed="rId2"/>
          <a:stretch>
            <a:fillRect/>
          </a:stretch>
        </p:blipFill>
        <p:spPr>
          <a:xfrm>
            <a:off x="1743305" y="0"/>
            <a:ext cx="8705390" cy="6858000"/>
          </a:xfrm>
          <a:prstGeom prst="rect">
            <a:avLst/>
          </a:prstGeom>
        </p:spPr>
      </p:pic>
    </p:spTree>
    <p:extLst>
      <p:ext uri="{BB962C8B-B14F-4D97-AF65-F5344CB8AC3E}">
        <p14:creationId xmlns:p14="http://schemas.microsoft.com/office/powerpoint/2010/main" val="5054642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8F402C2-889A-48AE-B99B-C0F9FCA8AE6F}"/>
              </a:ext>
            </a:extLst>
          </p:cNvPr>
          <p:cNvPicPr>
            <a:picLocks noChangeAspect="1"/>
          </p:cNvPicPr>
          <p:nvPr/>
        </p:nvPicPr>
        <p:blipFill>
          <a:blip r:embed="rId2"/>
          <a:stretch>
            <a:fillRect/>
          </a:stretch>
        </p:blipFill>
        <p:spPr>
          <a:xfrm>
            <a:off x="2743200" y="0"/>
            <a:ext cx="6848272" cy="6858000"/>
          </a:xfrm>
          <a:prstGeom prst="rect">
            <a:avLst/>
          </a:prstGeom>
        </p:spPr>
      </p:pic>
    </p:spTree>
    <p:extLst>
      <p:ext uri="{BB962C8B-B14F-4D97-AF65-F5344CB8AC3E}">
        <p14:creationId xmlns:p14="http://schemas.microsoft.com/office/powerpoint/2010/main" val="89585207"/>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CBEBE03-4359-4EC5-96B2-ADF0BF092ECA}"/>
              </a:ext>
            </a:extLst>
          </p:cNvPr>
          <p:cNvPicPr>
            <a:picLocks noChangeAspect="1"/>
          </p:cNvPicPr>
          <p:nvPr/>
        </p:nvPicPr>
        <p:blipFill>
          <a:blip r:embed="rId2"/>
          <a:stretch>
            <a:fillRect/>
          </a:stretch>
        </p:blipFill>
        <p:spPr>
          <a:xfrm>
            <a:off x="1867711" y="0"/>
            <a:ext cx="8433880" cy="6858000"/>
          </a:xfrm>
          <a:prstGeom prst="rect">
            <a:avLst/>
          </a:prstGeom>
        </p:spPr>
      </p:pic>
    </p:spTree>
    <p:extLst>
      <p:ext uri="{BB962C8B-B14F-4D97-AF65-F5344CB8AC3E}">
        <p14:creationId xmlns:p14="http://schemas.microsoft.com/office/powerpoint/2010/main" val="1476474959"/>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EB3437AE-C943-4D4F-8ADB-2FB1453C9C7A}"/>
              </a:ext>
            </a:extLst>
          </p:cNvPr>
          <p:cNvPicPr>
            <a:picLocks noChangeAspect="1"/>
          </p:cNvPicPr>
          <p:nvPr/>
        </p:nvPicPr>
        <p:blipFill>
          <a:blip r:embed="rId2"/>
          <a:stretch>
            <a:fillRect/>
          </a:stretch>
        </p:blipFill>
        <p:spPr>
          <a:xfrm>
            <a:off x="1333500" y="790575"/>
            <a:ext cx="9525000" cy="5276850"/>
          </a:xfrm>
          <a:prstGeom prst="rect">
            <a:avLst/>
          </a:prstGeom>
        </p:spPr>
      </p:pic>
    </p:spTree>
    <p:extLst>
      <p:ext uri="{BB962C8B-B14F-4D97-AF65-F5344CB8AC3E}">
        <p14:creationId xmlns:p14="http://schemas.microsoft.com/office/powerpoint/2010/main" val="1466595751"/>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597A13D-7F94-4F0F-B70A-0830909B622F}"/>
              </a:ext>
            </a:extLst>
          </p:cNvPr>
          <p:cNvPicPr>
            <a:picLocks noChangeAspect="1"/>
          </p:cNvPicPr>
          <p:nvPr/>
        </p:nvPicPr>
        <p:blipFill>
          <a:blip r:embed="rId2"/>
          <a:stretch>
            <a:fillRect/>
          </a:stretch>
        </p:blipFill>
        <p:spPr>
          <a:xfrm>
            <a:off x="1004584" y="1204051"/>
            <a:ext cx="10182831" cy="4449897"/>
          </a:xfrm>
          <a:prstGeom prst="rect">
            <a:avLst/>
          </a:prstGeom>
        </p:spPr>
      </p:pic>
    </p:spTree>
    <p:extLst>
      <p:ext uri="{BB962C8B-B14F-4D97-AF65-F5344CB8AC3E}">
        <p14:creationId xmlns:p14="http://schemas.microsoft.com/office/powerpoint/2010/main" val="2276626909"/>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8DB6E28-F863-4B42-B549-DC627D94ACE8}"/>
              </a:ext>
            </a:extLst>
          </p:cNvPr>
          <p:cNvSpPr/>
          <p:nvPr/>
        </p:nvSpPr>
        <p:spPr>
          <a:xfrm>
            <a:off x="2913776" y="1564265"/>
            <a:ext cx="6096000" cy="4401205"/>
          </a:xfrm>
          <a:prstGeom prst="rect">
            <a:avLst/>
          </a:prstGeom>
        </p:spPr>
        <p:txBody>
          <a:bodyPr>
            <a:spAutoFit/>
          </a:bodyPr>
          <a:lstStyle/>
          <a:p>
            <a:pPr>
              <a:buFont typeface="Arial" panose="020B0604020202020204" pitchFamily="34" charset="0"/>
              <a:buChar char="•"/>
            </a:pPr>
            <a:r>
              <a:rPr lang="en-NZ" sz="2000" dirty="0">
                <a:solidFill>
                  <a:schemeClr val="accent1">
                    <a:lumMod val="60000"/>
                    <a:lumOff val="40000"/>
                  </a:schemeClr>
                </a:solidFill>
                <a:latin typeface="Calibri" panose="020F0502020204030204" pitchFamily="34" charset="0"/>
                <a:cs typeface="Calibri" panose="020F0502020204030204" pitchFamily="34" charset="0"/>
              </a:rPr>
              <a:t> Not AD in the cloud</a:t>
            </a:r>
          </a:p>
          <a:p>
            <a:pPr lvl="1">
              <a:buFont typeface="Arial" panose="020B0604020202020204" pitchFamily="34" charset="0"/>
              <a:buChar char="•"/>
            </a:pPr>
            <a:r>
              <a:rPr lang="en-NZ" sz="2000" dirty="0">
                <a:solidFill>
                  <a:schemeClr val="accent1">
                    <a:lumMod val="60000"/>
                    <a:lumOff val="40000"/>
                  </a:schemeClr>
                </a:solidFill>
                <a:latin typeface="Calibri" panose="020F0502020204030204" pitchFamily="34" charset="0"/>
                <a:cs typeface="Calibri" panose="020F0502020204030204" pitchFamily="34" charset="0"/>
              </a:rPr>
              <a:t> Graph API not LDAP calls</a:t>
            </a:r>
          </a:p>
          <a:p>
            <a:pPr lvl="1">
              <a:buFont typeface="Arial" panose="020B0604020202020204" pitchFamily="34" charset="0"/>
              <a:buChar char="•"/>
            </a:pPr>
            <a:r>
              <a:rPr lang="en-NZ" sz="2000" dirty="0">
                <a:solidFill>
                  <a:schemeClr val="accent1">
                    <a:lumMod val="60000"/>
                    <a:lumOff val="40000"/>
                  </a:schemeClr>
                </a:solidFill>
                <a:latin typeface="Calibri" panose="020F0502020204030204" pitchFamily="34" charset="0"/>
                <a:cs typeface="Calibri" panose="020F0502020204030204" pitchFamily="34" charset="0"/>
              </a:rPr>
              <a:t> Not hierarchical</a:t>
            </a:r>
          </a:p>
          <a:p>
            <a:pPr lvl="1">
              <a:buFont typeface="Arial" panose="020B0604020202020204" pitchFamily="34" charset="0"/>
              <a:buChar char="•"/>
            </a:pPr>
            <a:endParaRPr lang="en-NZ" sz="2000" dirty="0">
              <a:solidFill>
                <a:schemeClr val="accent1">
                  <a:lumMod val="60000"/>
                  <a:lumOff val="40000"/>
                </a:schemeClr>
              </a:solidFill>
              <a:latin typeface="Calibri" panose="020F0502020204030204" pitchFamily="34" charset="0"/>
              <a:cs typeface="Calibri" panose="020F0502020204030204" pitchFamily="34" charset="0"/>
            </a:endParaRPr>
          </a:p>
          <a:p>
            <a:pPr>
              <a:buFont typeface="Arial" panose="020B0604020202020204" pitchFamily="34" charset="0"/>
              <a:buChar char="•"/>
            </a:pPr>
            <a:r>
              <a:rPr lang="en-NZ" sz="2000" dirty="0">
                <a:solidFill>
                  <a:schemeClr val="accent1">
                    <a:lumMod val="60000"/>
                    <a:lumOff val="40000"/>
                  </a:schemeClr>
                </a:solidFill>
                <a:latin typeface="Calibri" panose="020F0502020204030204" pitchFamily="34" charset="0"/>
                <a:cs typeface="Calibri" panose="020F0502020204030204" pitchFamily="34" charset="0"/>
              </a:rPr>
              <a:t> Underpins Office 365</a:t>
            </a:r>
          </a:p>
          <a:p>
            <a:pPr>
              <a:buFont typeface="Arial" panose="020B0604020202020204" pitchFamily="34" charset="0"/>
              <a:buChar char="•"/>
            </a:pPr>
            <a:endParaRPr lang="en-NZ" sz="2000" dirty="0">
              <a:solidFill>
                <a:schemeClr val="accent1">
                  <a:lumMod val="60000"/>
                  <a:lumOff val="40000"/>
                </a:schemeClr>
              </a:solidFill>
              <a:latin typeface="Calibri" panose="020F0502020204030204" pitchFamily="34" charset="0"/>
              <a:cs typeface="Calibri" panose="020F0502020204030204" pitchFamily="34" charset="0"/>
            </a:endParaRPr>
          </a:p>
          <a:p>
            <a:pPr>
              <a:buFont typeface="Arial" panose="020B0604020202020204" pitchFamily="34" charset="0"/>
              <a:buChar char="•"/>
            </a:pPr>
            <a:r>
              <a:rPr lang="en-US" sz="2000" dirty="0">
                <a:solidFill>
                  <a:schemeClr val="accent1">
                    <a:lumMod val="60000"/>
                    <a:lumOff val="40000"/>
                  </a:schemeClr>
                </a:solidFill>
                <a:latin typeface="Calibri" panose="020F0502020204030204" pitchFamily="34" charset="0"/>
                <a:cs typeface="Calibri" panose="020F0502020204030204" pitchFamily="34" charset="0"/>
              </a:rPr>
              <a:t> Azure AD manages more than </a:t>
            </a:r>
            <a:r>
              <a:rPr lang="en-US" sz="2000" b="1" dirty="0">
                <a:solidFill>
                  <a:schemeClr val="accent1">
                    <a:lumMod val="60000"/>
                    <a:lumOff val="40000"/>
                  </a:schemeClr>
                </a:solidFill>
                <a:latin typeface="Calibri" panose="020F0502020204030204" pitchFamily="34" charset="0"/>
                <a:cs typeface="Calibri" panose="020F0502020204030204" pitchFamily="34" charset="0"/>
              </a:rPr>
              <a:t>1.2 billion identities</a:t>
            </a:r>
            <a:r>
              <a:rPr lang="en-US" sz="2000" dirty="0">
                <a:solidFill>
                  <a:schemeClr val="accent1">
                    <a:lumMod val="60000"/>
                    <a:lumOff val="40000"/>
                  </a:schemeClr>
                </a:solidFill>
                <a:latin typeface="Calibri" panose="020F0502020204030204" pitchFamily="34" charset="0"/>
                <a:cs typeface="Calibri" panose="020F0502020204030204" pitchFamily="34" charset="0"/>
              </a:rPr>
              <a:t> and processes over </a:t>
            </a:r>
            <a:r>
              <a:rPr lang="en-US" sz="2000" b="1" dirty="0">
                <a:solidFill>
                  <a:schemeClr val="accent1">
                    <a:lumMod val="60000"/>
                    <a:lumOff val="40000"/>
                  </a:schemeClr>
                </a:solidFill>
                <a:latin typeface="Calibri" panose="020F0502020204030204" pitchFamily="34" charset="0"/>
                <a:cs typeface="Calibri" panose="020F0502020204030204" pitchFamily="34" charset="0"/>
              </a:rPr>
              <a:t>8 billion authentications</a:t>
            </a:r>
            <a:r>
              <a:rPr lang="en-US" sz="2000" dirty="0">
                <a:solidFill>
                  <a:schemeClr val="accent1">
                    <a:lumMod val="60000"/>
                    <a:lumOff val="40000"/>
                  </a:schemeClr>
                </a:solidFill>
                <a:latin typeface="Calibri" panose="020F0502020204030204" pitchFamily="34" charset="0"/>
                <a:cs typeface="Calibri" panose="020F0502020204030204" pitchFamily="34" charset="0"/>
              </a:rPr>
              <a:t> every day</a:t>
            </a:r>
          </a:p>
          <a:p>
            <a:pPr>
              <a:buFont typeface="Arial" panose="020B0604020202020204" pitchFamily="34" charset="0"/>
              <a:buChar char="•"/>
            </a:pPr>
            <a:endParaRPr lang="en-US" sz="2000" dirty="0">
              <a:solidFill>
                <a:schemeClr val="accent1">
                  <a:lumMod val="60000"/>
                  <a:lumOff val="40000"/>
                </a:schemeClr>
              </a:solidFill>
              <a:latin typeface="Calibri" panose="020F0502020204030204" pitchFamily="34" charset="0"/>
              <a:cs typeface="Calibri" panose="020F0502020204030204" pitchFamily="34" charset="0"/>
            </a:endParaRPr>
          </a:p>
          <a:p>
            <a:pPr>
              <a:buFont typeface="Arial" panose="020B0604020202020204" pitchFamily="34" charset="0"/>
              <a:buChar char="•"/>
            </a:pPr>
            <a:r>
              <a:rPr lang="en-US" sz="2000" dirty="0">
                <a:solidFill>
                  <a:schemeClr val="accent1">
                    <a:lumMod val="60000"/>
                    <a:lumOff val="40000"/>
                  </a:schemeClr>
                </a:solidFill>
                <a:latin typeface="Calibri" panose="020F0502020204030204" pitchFamily="34" charset="0"/>
                <a:cs typeface="Calibri" panose="020F0502020204030204" pitchFamily="34" charset="0"/>
              </a:rPr>
              <a:t> Protocols</a:t>
            </a:r>
          </a:p>
          <a:p>
            <a:pPr lvl="1">
              <a:buFont typeface="Arial" panose="020B0604020202020204" pitchFamily="34" charset="0"/>
              <a:buChar char="•"/>
            </a:pPr>
            <a:r>
              <a:rPr lang="en-US" sz="2000" dirty="0">
                <a:solidFill>
                  <a:schemeClr val="accent1">
                    <a:lumMod val="60000"/>
                    <a:lumOff val="40000"/>
                  </a:schemeClr>
                </a:solidFill>
                <a:latin typeface="Calibri" panose="020F0502020204030204" pitchFamily="34" charset="0"/>
                <a:cs typeface="Calibri" panose="020F0502020204030204" pitchFamily="34" charset="0"/>
              </a:rPr>
              <a:t> WS-Federation</a:t>
            </a:r>
          </a:p>
          <a:p>
            <a:pPr lvl="1">
              <a:buFont typeface="Arial" panose="020B0604020202020204" pitchFamily="34" charset="0"/>
              <a:buChar char="•"/>
            </a:pPr>
            <a:r>
              <a:rPr lang="en-US" sz="2000" dirty="0">
                <a:solidFill>
                  <a:schemeClr val="accent1">
                    <a:lumMod val="60000"/>
                    <a:lumOff val="40000"/>
                  </a:schemeClr>
                </a:solidFill>
                <a:latin typeface="Calibri" panose="020F0502020204030204" pitchFamily="34" charset="0"/>
                <a:cs typeface="Calibri" panose="020F0502020204030204" pitchFamily="34" charset="0"/>
              </a:rPr>
              <a:t> SAML 2.0</a:t>
            </a:r>
          </a:p>
          <a:p>
            <a:pPr lvl="1">
              <a:buFont typeface="Arial" panose="020B0604020202020204" pitchFamily="34" charset="0"/>
              <a:buChar char="•"/>
            </a:pPr>
            <a:r>
              <a:rPr lang="en-US" sz="2000" dirty="0">
                <a:solidFill>
                  <a:schemeClr val="accent1">
                    <a:lumMod val="60000"/>
                    <a:lumOff val="40000"/>
                  </a:schemeClr>
                </a:solidFill>
                <a:latin typeface="Calibri" panose="020F0502020204030204" pitchFamily="34" charset="0"/>
                <a:cs typeface="Calibri" panose="020F0502020204030204" pitchFamily="34" charset="0"/>
              </a:rPr>
              <a:t> OpenID Connect / OAuth</a:t>
            </a:r>
            <a:endParaRPr lang="en-NZ" sz="2000" dirty="0">
              <a:solidFill>
                <a:schemeClr val="accent1">
                  <a:lumMod val="60000"/>
                  <a:lumOff val="40000"/>
                </a:schemeClr>
              </a:solidFill>
              <a:latin typeface="Calibri" panose="020F0502020204030204" pitchFamily="34" charset="0"/>
              <a:cs typeface="Calibri" panose="020F0502020204030204" pitchFamily="34" charset="0"/>
            </a:endParaRPr>
          </a:p>
          <a:p>
            <a:pPr>
              <a:buFont typeface="Arial" panose="020B0604020202020204" pitchFamily="34" charset="0"/>
              <a:buChar char="•"/>
            </a:pPr>
            <a:endParaRPr lang="en-NZ" sz="2000" dirty="0">
              <a:solidFill>
                <a:schemeClr val="accent1">
                  <a:lumMod val="60000"/>
                  <a:lumOff val="40000"/>
                </a:schemeClr>
              </a:solidFill>
              <a:latin typeface="Calibri" panose="020F0502020204030204" pitchFamily="34" charset="0"/>
              <a:cs typeface="Calibri" panose="020F0502020204030204" pitchFamily="34" charset="0"/>
            </a:endParaRPr>
          </a:p>
        </p:txBody>
      </p:sp>
      <p:sp>
        <p:nvSpPr>
          <p:cNvPr id="5" name="Rectangle 4">
            <a:extLst>
              <a:ext uri="{FF2B5EF4-FFF2-40B4-BE49-F238E27FC236}">
                <a16:creationId xmlns:a16="http://schemas.microsoft.com/office/drawing/2014/main" id="{F2837074-EC3E-4837-9DEE-650C845D8EED}"/>
              </a:ext>
            </a:extLst>
          </p:cNvPr>
          <p:cNvSpPr/>
          <p:nvPr/>
        </p:nvSpPr>
        <p:spPr>
          <a:xfrm>
            <a:off x="2913776" y="375300"/>
            <a:ext cx="2105448" cy="707886"/>
          </a:xfrm>
          <a:prstGeom prst="rect">
            <a:avLst/>
          </a:prstGeom>
        </p:spPr>
        <p:txBody>
          <a:bodyPr wrap="none">
            <a:spAutoFit/>
          </a:bodyPr>
          <a:lstStyle/>
          <a:p>
            <a:r>
              <a:rPr lang="en-US" sz="4000" dirty="0">
                <a:solidFill>
                  <a:schemeClr val="bg1">
                    <a:lumMod val="95000"/>
                  </a:schemeClr>
                </a:solidFill>
                <a:latin typeface="Calibri" panose="020F0502020204030204" pitchFamily="34" charset="0"/>
                <a:cs typeface="Calibri" panose="020F0502020204030204" pitchFamily="34" charset="0"/>
              </a:rPr>
              <a:t>Azure AD</a:t>
            </a:r>
            <a:endParaRPr lang="en-NZ" sz="4000" dirty="0"/>
          </a:p>
        </p:txBody>
      </p:sp>
    </p:spTree>
    <p:extLst>
      <p:ext uri="{BB962C8B-B14F-4D97-AF65-F5344CB8AC3E}">
        <p14:creationId xmlns:p14="http://schemas.microsoft.com/office/powerpoint/2010/main" val="1838080899"/>
      </p:ext>
    </p:extLst>
  </p:cSld>
  <p:clrMapOvr>
    <a:masterClrMapping/>
  </p:clrMapOvr>
  <p:transition>
    <p:fade/>
  </p:transition>
</p:sld>
</file>

<file path=ppt/theme/theme1.xml><?xml version="1.0" encoding="utf-8"?>
<a:theme xmlns:a="http://schemas.openxmlformats.org/drawingml/2006/main" name="Slice">
  <a:themeElements>
    <a:clrScheme name="Slice">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Slice">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13FEC7C6-62A9-40C4-99D2-581AACACAA2F}"/>
    </a:ext>
  </a:extLst>
</a:theme>
</file>

<file path=ppt/theme/theme2.xml><?xml version="1.0" encoding="utf-8"?>
<a:theme xmlns:a="http://schemas.openxmlformats.org/drawingml/2006/main" name="1_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9_16x9_Breakout_Template  -  Read-Only" id="{A7B72E17-54BE-42A6-A53A-1279FA83BD10}" vid="{4E284496-52C1-405F-ADD9-D60704CD916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Slice</Template>
  <TotalTime>2890</TotalTime>
  <Words>612</Words>
  <Application>Microsoft Office PowerPoint</Application>
  <PresentationFormat>Widescreen</PresentationFormat>
  <Paragraphs>133</Paragraphs>
  <Slides>22</Slides>
  <Notes>1</Notes>
  <HiddenSlides>0</HiddenSlides>
  <MMClips>0</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22</vt:i4>
      </vt:variant>
    </vt:vector>
  </HeadingPairs>
  <TitlesOfParts>
    <vt:vector size="36" baseType="lpstr">
      <vt:lpstr>Arial</vt:lpstr>
      <vt:lpstr>Calibri</vt:lpstr>
      <vt:lpstr>Century Gothic</vt:lpstr>
      <vt:lpstr>Consolas</vt:lpstr>
      <vt:lpstr>Segoe UI</vt:lpstr>
      <vt:lpstr>Segoe UI Light</vt:lpstr>
      <vt:lpstr>Segoe UI Semibold</vt:lpstr>
      <vt:lpstr>Segoe UI Semilight</vt:lpstr>
      <vt:lpstr>Times New Roman</vt:lpstr>
      <vt:lpstr>Webdings</vt:lpstr>
      <vt:lpstr>Wingdings</vt:lpstr>
      <vt:lpstr>Wingdings 3</vt:lpstr>
      <vt:lpstr>Slice</vt:lpstr>
      <vt:lpstr>1_White Template</vt:lpstr>
      <vt:lpstr>Azure AD for non-developers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Authentication Scenarios</vt:lpstr>
      <vt:lpstr>Authentication Scenarios</vt:lpstr>
      <vt:lpstr>PowerPoint Presentation</vt:lpstr>
      <vt:lpstr>PowerPoint Presentation</vt:lpstr>
      <vt:lpstr>Features </vt:lpstr>
      <vt:lpstr>Features </vt:lpstr>
      <vt:lpstr>Risk detections </vt:lpstr>
      <vt:lpstr>The Microsoft Identity Platform (not the Product!)</vt:lpstr>
      <vt:lpstr>Microsoft Authentication Libraries (MSAL)</vt:lpstr>
      <vt:lpstr>PowerPoint Presentation</vt:lpstr>
      <vt:lpstr>PowerPoint Presentation</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Rory Braybrook</dc:creator>
  <cp:lastModifiedBy>Rory Braybrook</cp:lastModifiedBy>
  <cp:revision>88</cp:revision>
  <dcterms:created xsi:type="dcterms:W3CDTF">2014-09-12T02:12:56Z</dcterms:created>
  <dcterms:modified xsi:type="dcterms:W3CDTF">2019-12-01T21:36:49Z</dcterms:modified>
</cp:coreProperties>
</file>